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2ADC0D-F77C-D254-4AE5-58C1472400E2}" v="152" dt="2022-05-17T19:39:52.265"/>
    <p1510:client id="{A2CE205F-AF54-4BF5-B2C8-E00CC6D5DBA2}" v="243" dt="2022-05-17T08:32:35.944"/>
    <p1510:client id="{A678D171-B458-8295-2BD5-79F7F34D9505}" v="7" dt="2022-05-17T19:41:57.2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94BD3B-5433-4AE0-A408-F7196717A84F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55189CF-783A-44C7-B377-DCDE5A399EDC}">
      <dgm:prSet/>
      <dgm:spPr/>
      <dgm:t>
        <a:bodyPr/>
        <a:lstStyle/>
        <a:p>
          <a:r>
            <a:rPr lang="en-US" b="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 </a:t>
          </a:r>
          <a:r>
            <a:rPr lang="en-US" b="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1. A </a:t>
          </a:r>
          <a:r>
            <a:rPr lang="en-US" b="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stock market is a public market where you can buy and sell shares for publicly listed companies.</a:t>
          </a:r>
        </a:p>
      </dgm:t>
    </dgm:pt>
    <dgm:pt modelId="{A36164CB-F610-4060-A08B-7ED19690B6CE}" type="parTrans" cxnId="{1E103F9F-E172-4BA5-BBC4-00B2E0FF6780}">
      <dgm:prSet/>
      <dgm:spPr/>
      <dgm:t>
        <a:bodyPr/>
        <a:lstStyle/>
        <a:p>
          <a:endParaRPr lang="en-US"/>
        </a:p>
      </dgm:t>
    </dgm:pt>
    <dgm:pt modelId="{09532518-6897-4C33-BEC4-7BD5C025A40F}" type="sibTrans" cxnId="{1E103F9F-E172-4BA5-BBC4-00B2E0FF6780}">
      <dgm:prSet/>
      <dgm:spPr/>
      <dgm:t>
        <a:bodyPr/>
        <a:lstStyle/>
        <a:p>
          <a:endParaRPr lang="en-US"/>
        </a:p>
      </dgm:t>
    </dgm:pt>
    <dgm:pt modelId="{426639DC-BA04-477A-9898-DFFD3386159A}">
      <dgm:prSet/>
      <dgm:spPr/>
      <dgm:t>
        <a:bodyPr/>
        <a:lstStyle/>
        <a:p>
          <a:pPr rtl="0"/>
          <a:r>
            <a:rPr lang="en-US" b="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2. Stock </a:t>
          </a:r>
          <a:r>
            <a:rPr lang="en-US" b="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Market prediction refers to understanding various aspects of the stock market that can influence the price of a stock and, based on these potential factors, build a model to predict the stock’s price.</a:t>
          </a:r>
        </a:p>
      </dgm:t>
    </dgm:pt>
    <dgm:pt modelId="{2AEE2DC9-F735-47A5-831D-17AA25B942FF}" type="parTrans" cxnId="{A57E6C6E-4E19-4173-9E76-0CB2246CABBE}">
      <dgm:prSet/>
      <dgm:spPr/>
      <dgm:t>
        <a:bodyPr/>
        <a:lstStyle/>
        <a:p>
          <a:endParaRPr lang="en-US"/>
        </a:p>
      </dgm:t>
    </dgm:pt>
    <dgm:pt modelId="{429CFC8D-81B4-4ECC-8629-D1C4343022FF}" type="sibTrans" cxnId="{A57E6C6E-4E19-4173-9E76-0CB2246CABBE}">
      <dgm:prSet/>
      <dgm:spPr/>
      <dgm:t>
        <a:bodyPr/>
        <a:lstStyle/>
        <a:p>
          <a:endParaRPr lang="en-US"/>
        </a:p>
      </dgm:t>
    </dgm:pt>
    <dgm:pt modelId="{AC142E85-C583-4942-BFE0-86396CF5CEC3}">
      <dgm:prSet/>
      <dgm:spPr/>
      <dgm:t>
        <a:bodyPr/>
        <a:lstStyle/>
        <a:p>
          <a:r>
            <a:rPr lang="en-US" b="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3. There </a:t>
          </a:r>
          <a:r>
            <a:rPr lang="en-US" b="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are other factors involved in the prediction, such as physical and psychological factors, rational and irrational behavior, and so on</a:t>
          </a:r>
        </a:p>
      </dgm:t>
    </dgm:pt>
    <dgm:pt modelId="{450A4A69-DC81-4B1C-8738-65172A1B8BA9}" type="parTrans" cxnId="{C0DA1A78-6CB7-42AE-98FF-E64DFF2A206A}">
      <dgm:prSet/>
      <dgm:spPr/>
      <dgm:t>
        <a:bodyPr/>
        <a:lstStyle/>
        <a:p>
          <a:endParaRPr lang="en-US"/>
        </a:p>
      </dgm:t>
    </dgm:pt>
    <dgm:pt modelId="{ACFBDE76-6E02-4C8F-9EEE-F9A855E5A330}" type="sibTrans" cxnId="{C0DA1A78-6CB7-42AE-98FF-E64DFF2A206A}">
      <dgm:prSet/>
      <dgm:spPr/>
      <dgm:t>
        <a:bodyPr/>
        <a:lstStyle/>
        <a:p>
          <a:endParaRPr lang="en-US"/>
        </a:p>
      </dgm:t>
    </dgm:pt>
    <dgm:pt modelId="{CAB5C565-2D2E-496F-9275-486A515B509D}">
      <dgm:prSet/>
      <dgm:spPr/>
      <dgm:t>
        <a:bodyPr/>
        <a:lstStyle/>
        <a:p>
          <a:r>
            <a:rPr lang="en-US" b="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4. The </a:t>
          </a:r>
          <a:r>
            <a:rPr lang="en-US" b="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stock market is known for being volatile, dynamic, and nonlinear. </a:t>
          </a:r>
        </a:p>
      </dgm:t>
    </dgm:pt>
    <dgm:pt modelId="{421F85CA-19F4-4E7A-88F3-CBB136061862}" type="parTrans" cxnId="{EA45A93B-C026-446E-B6D0-F30E672C8D57}">
      <dgm:prSet/>
      <dgm:spPr/>
      <dgm:t>
        <a:bodyPr/>
        <a:lstStyle/>
        <a:p>
          <a:endParaRPr lang="en-US"/>
        </a:p>
      </dgm:t>
    </dgm:pt>
    <dgm:pt modelId="{372D47C3-F56C-4600-97E1-96CF86B40306}" type="sibTrans" cxnId="{EA45A93B-C026-446E-B6D0-F30E672C8D57}">
      <dgm:prSet/>
      <dgm:spPr/>
      <dgm:t>
        <a:bodyPr/>
        <a:lstStyle/>
        <a:p>
          <a:endParaRPr lang="en-US"/>
        </a:p>
      </dgm:t>
    </dgm:pt>
    <dgm:pt modelId="{AED4C9CF-706D-4391-A796-86BA28F8AC69}" type="pres">
      <dgm:prSet presAssocID="{2F94BD3B-5433-4AE0-A408-F7196717A84F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FE32CF2-E568-41FE-8970-436C50EBB2E5}" type="pres">
      <dgm:prSet presAssocID="{B55189CF-783A-44C7-B377-DCDE5A399EDC}" presName="thickLine" presStyleLbl="alignNode1" presStyleIdx="0" presStyleCnt="4"/>
      <dgm:spPr/>
    </dgm:pt>
    <dgm:pt modelId="{ED43B48F-20DC-4E27-A6F6-C0DA8A76E756}" type="pres">
      <dgm:prSet presAssocID="{B55189CF-783A-44C7-B377-DCDE5A399EDC}" presName="horz1" presStyleCnt="0"/>
      <dgm:spPr/>
    </dgm:pt>
    <dgm:pt modelId="{55D6DF78-6A9E-42CC-B135-41172BF3E2A8}" type="pres">
      <dgm:prSet presAssocID="{B55189CF-783A-44C7-B377-DCDE5A399EDC}" presName="tx1" presStyleLbl="revTx" presStyleIdx="0" presStyleCnt="4"/>
      <dgm:spPr/>
      <dgm:t>
        <a:bodyPr/>
        <a:lstStyle/>
        <a:p>
          <a:endParaRPr lang="en-US"/>
        </a:p>
      </dgm:t>
    </dgm:pt>
    <dgm:pt modelId="{6EA7FC8C-BDEA-44EC-9524-B0435218F5D4}" type="pres">
      <dgm:prSet presAssocID="{B55189CF-783A-44C7-B377-DCDE5A399EDC}" presName="vert1" presStyleCnt="0"/>
      <dgm:spPr/>
    </dgm:pt>
    <dgm:pt modelId="{B34AFBE5-C1D8-432A-8A70-A4128E11C71F}" type="pres">
      <dgm:prSet presAssocID="{426639DC-BA04-477A-9898-DFFD3386159A}" presName="thickLine" presStyleLbl="alignNode1" presStyleIdx="1" presStyleCnt="4"/>
      <dgm:spPr/>
    </dgm:pt>
    <dgm:pt modelId="{54AA6B14-4E5C-4C78-99AF-F04B1AA055B8}" type="pres">
      <dgm:prSet presAssocID="{426639DC-BA04-477A-9898-DFFD3386159A}" presName="horz1" presStyleCnt="0"/>
      <dgm:spPr/>
    </dgm:pt>
    <dgm:pt modelId="{55A58191-664C-4F21-9568-4B7DE14D9565}" type="pres">
      <dgm:prSet presAssocID="{426639DC-BA04-477A-9898-DFFD3386159A}" presName="tx1" presStyleLbl="revTx" presStyleIdx="1" presStyleCnt="4"/>
      <dgm:spPr/>
      <dgm:t>
        <a:bodyPr/>
        <a:lstStyle/>
        <a:p>
          <a:endParaRPr lang="en-US"/>
        </a:p>
      </dgm:t>
    </dgm:pt>
    <dgm:pt modelId="{64DBE1B2-5266-4B6C-ABAB-AC3E4BC5AFA0}" type="pres">
      <dgm:prSet presAssocID="{426639DC-BA04-477A-9898-DFFD3386159A}" presName="vert1" presStyleCnt="0"/>
      <dgm:spPr/>
    </dgm:pt>
    <dgm:pt modelId="{592DABDB-7282-4834-B8A3-9B7B8D6765D9}" type="pres">
      <dgm:prSet presAssocID="{AC142E85-C583-4942-BFE0-86396CF5CEC3}" presName="thickLine" presStyleLbl="alignNode1" presStyleIdx="2" presStyleCnt="4"/>
      <dgm:spPr/>
    </dgm:pt>
    <dgm:pt modelId="{F5715A8C-781F-4365-A413-E3724B106D62}" type="pres">
      <dgm:prSet presAssocID="{AC142E85-C583-4942-BFE0-86396CF5CEC3}" presName="horz1" presStyleCnt="0"/>
      <dgm:spPr/>
    </dgm:pt>
    <dgm:pt modelId="{FF9C9BA6-49D6-41EF-974C-619835992D31}" type="pres">
      <dgm:prSet presAssocID="{AC142E85-C583-4942-BFE0-86396CF5CEC3}" presName="tx1" presStyleLbl="revTx" presStyleIdx="2" presStyleCnt="4"/>
      <dgm:spPr/>
      <dgm:t>
        <a:bodyPr/>
        <a:lstStyle/>
        <a:p>
          <a:endParaRPr lang="en-US"/>
        </a:p>
      </dgm:t>
    </dgm:pt>
    <dgm:pt modelId="{276DBF2E-5691-4A1B-B941-C7ACA343ED06}" type="pres">
      <dgm:prSet presAssocID="{AC142E85-C583-4942-BFE0-86396CF5CEC3}" presName="vert1" presStyleCnt="0"/>
      <dgm:spPr/>
    </dgm:pt>
    <dgm:pt modelId="{DDBF1948-908E-46FA-8C4C-A6C094C69376}" type="pres">
      <dgm:prSet presAssocID="{CAB5C565-2D2E-496F-9275-486A515B509D}" presName="thickLine" presStyleLbl="alignNode1" presStyleIdx="3" presStyleCnt="4"/>
      <dgm:spPr/>
    </dgm:pt>
    <dgm:pt modelId="{A16C806C-A9CE-49AC-BCB1-F2DC77505D87}" type="pres">
      <dgm:prSet presAssocID="{CAB5C565-2D2E-496F-9275-486A515B509D}" presName="horz1" presStyleCnt="0"/>
      <dgm:spPr/>
    </dgm:pt>
    <dgm:pt modelId="{DE5D54BB-AD72-46B7-A934-B968DCAEE0F0}" type="pres">
      <dgm:prSet presAssocID="{CAB5C565-2D2E-496F-9275-486A515B509D}" presName="tx1" presStyleLbl="revTx" presStyleIdx="3" presStyleCnt="4"/>
      <dgm:spPr/>
      <dgm:t>
        <a:bodyPr/>
        <a:lstStyle/>
        <a:p>
          <a:endParaRPr lang="en-US"/>
        </a:p>
      </dgm:t>
    </dgm:pt>
    <dgm:pt modelId="{C35AE814-4665-42A4-9578-B6814F69A7AB}" type="pres">
      <dgm:prSet presAssocID="{CAB5C565-2D2E-496F-9275-486A515B509D}" presName="vert1" presStyleCnt="0"/>
      <dgm:spPr/>
    </dgm:pt>
  </dgm:ptLst>
  <dgm:cxnLst>
    <dgm:cxn modelId="{C0DA1A78-6CB7-42AE-98FF-E64DFF2A206A}" srcId="{2F94BD3B-5433-4AE0-A408-F7196717A84F}" destId="{AC142E85-C583-4942-BFE0-86396CF5CEC3}" srcOrd="2" destOrd="0" parTransId="{450A4A69-DC81-4B1C-8738-65172A1B8BA9}" sibTransId="{ACFBDE76-6E02-4C8F-9EEE-F9A855E5A330}"/>
    <dgm:cxn modelId="{EA45A93B-C026-446E-B6D0-F30E672C8D57}" srcId="{2F94BD3B-5433-4AE0-A408-F7196717A84F}" destId="{CAB5C565-2D2E-496F-9275-486A515B509D}" srcOrd="3" destOrd="0" parTransId="{421F85CA-19F4-4E7A-88F3-CBB136061862}" sibTransId="{372D47C3-F56C-4600-97E1-96CF86B40306}"/>
    <dgm:cxn modelId="{62650643-3039-4F42-A4C4-3C6274224E69}" type="presOf" srcId="{426639DC-BA04-477A-9898-DFFD3386159A}" destId="{55A58191-664C-4F21-9568-4B7DE14D9565}" srcOrd="0" destOrd="0" presId="urn:microsoft.com/office/officeart/2008/layout/LinedList"/>
    <dgm:cxn modelId="{A57E6C6E-4E19-4173-9E76-0CB2246CABBE}" srcId="{2F94BD3B-5433-4AE0-A408-F7196717A84F}" destId="{426639DC-BA04-477A-9898-DFFD3386159A}" srcOrd="1" destOrd="0" parTransId="{2AEE2DC9-F735-47A5-831D-17AA25B942FF}" sibTransId="{429CFC8D-81B4-4ECC-8629-D1C4343022FF}"/>
    <dgm:cxn modelId="{436CC302-60D8-4D5F-AA2F-BF2E14118BE7}" type="presOf" srcId="{CAB5C565-2D2E-496F-9275-486A515B509D}" destId="{DE5D54BB-AD72-46B7-A934-B968DCAEE0F0}" srcOrd="0" destOrd="0" presId="urn:microsoft.com/office/officeart/2008/layout/LinedList"/>
    <dgm:cxn modelId="{5B43FE05-3936-43C0-B0F7-96D565E32359}" type="presOf" srcId="{AC142E85-C583-4942-BFE0-86396CF5CEC3}" destId="{FF9C9BA6-49D6-41EF-974C-619835992D31}" srcOrd="0" destOrd="0" presId="urn:microsoft.com/office/officeart/2008/layout/LinedList"/>
    <dgm:cxn modelId="{9CC608C6-DB71-41E6-B511-BE3203621694}" type="presOf" srcId="{B55189CF-783A-44C7-B377-DCDE5A399EDC}" destId="{55D6DF78-6A9E-42CC-B135-41172BF3E2A8}" srcOrd="0" destOrd="0" presId="urn:microsoft.com/office/officeart/2008/layout/LinedList"/>
    <dgm:cxn modelId="{1E103F9F-E172-4BA5-BBC4-00B2E0FF6780}" srcId="{2F94BD3B-5433-4AE0-A408-F7196717A84F}" destId="{B55189CF-783A-44C7-B377-DCDE5A399EDC}" srcOrd="0" destOrd="0" parTransId="{A36164CB-F610-4060-A08B-7ED19690B6CE}" sibTransId="{09532518-6897-4C33-BEC4-7BD5C025A40F}"/>
    <dgm:cxn modelId="{BD7DB57A-BEF0-4876-9095-DD9FB015F3C7}" type="presOf" srcId="{2F94BD3B-5433-4AE0-A408-F7196717A84F}" destId="{AED4C9CF-706D-4391-A796-86BA28F8AC69}" srcOrd="0" destOrd="0" presId="urn:microsoft.com/office/officeart/2008/layout/LinedList"/>
    <dgm:cxn modelId="{E06C7231-9EF8-4B82-8A86-77DBD1009927}" type="presParOf" srcId="{AED4C9CF-706D-4391-A796-86BA28F8AC69}" destId="{0FE32CF2-E568-41FE-8970-436C50EBB2E5}" srcOrd="0" destOrd="0" presId="urn:microsoft.com/office/officeart/2008/layout/LinedList"/>
    <dgm:cxn modelId="{2D07CD13-1513-4AD5-B870-C8DDA016C3BD}" type="presParOf" srcId="{AED4C9CF-706D-4391-A796-86BA28F8AC69}" destId="{ED43B48F-20DC-4E27-A6F6-C0DA8A76E756}" srcOrd="1" destOrd="0" presId="urn:microsoft.com/office/officeart/2008/layout/LinedList"/>
    <dgm:cxn modelId="{E3D9B1BF-5F3F-4B9D-9E45-96B010351415}" type="presParOf" srcId="{ED43B48F-20DC-4E27-A6F6-C0DA8A76E756}" destId="{55D6DF78-6A9E-42CC-B135-41172BF3E2A8}" srcOrd="0" destOrd="0" presId="urn:microsoft.com/office/officeart/2008/layout/LinedList"/>
    <dgm:cxn modelId="{E6939745-ECD3-41D6-AE72-7F3719421168}" type="presParOf" srcId="{ED43B48F-20DC-4E27-A6F6-C0DA8A76E756}" destId="{6EA7FC8C-BDEA-44EC-9524-B0435218F5D4}" srcOrd="1" destOrd="0" presId="urn:microsoft.com/office/officeart/2008/layout/LinedList"/>
    <dgm:cxn modelId="{E6CED121-F496-427A-9C19-20B306E850F0}" type="presParOf" srcId="{AED4C9CF-706D-4391-A796-86BA28F8AC69}" destId="{B34AFBE5-C1D8-432A-8A70-A4128E11C71F}" srcOrd="2" destOrd="0" presId="urn:microsoft.com/office/officeart/2008/layout/LinedList"/>
    <dgm:cxn modelId="{52D48393-D6BD-4A7C-BC2C-5601663BA04B}" type="presParOf" srcId="{AED4C9CF-706D-4391-A796-86BA28F8AC69}" destId="{54AA6B14-4E5C-4C78-99AF-F04B1AA055B8}" srcOrd="3" destOrd="0" presId="urn:microsoft.com/office/officeart/2008/layout/LinedList"/>
    <dgm:cxn modelId="{16F52F62-AFBC-4627-85D0-73B898CE7266}" type="presParOf" srcId="{54AA6B14-4E5C-4C78-99AF-F04B1AA055B8}" destId="{55A58191-664C-4F21-9568-4B7DE14D9565}" srcOrd="0" destOrd="0" presId="urn:microsoft.com/office/officeart/2008/layout/LinedList"/>
    <dgm:cxn modelId="{4D0F76DD-AAC5-43B8-8703-5B2A6739E003}" type="presParOf" srcId="{54AA6B14-4E5C-4C78-99AF-F04B1AA055B8}" destId="{64DBE1B2-5266-4B6C-ABAB-AC3E4BC5AFA0}" srcOrd="1" destOrd="0" presId="urn:microsoft.com/office/officeart/2008/layout/LinedList"/>
    <dgm:cxn modelId="{BCCF6C76-0707-488F-B6F8-21AFEEE26C38}" type="presParOf" srcId="{AED4C9CF-706D-4391-A796-86BA28F8AC69}" destId="{592DABDB-7282-4834-B8A3-9B7B8D6765D9}" srcOrd="4" destOrd="0" presId="urn:microsoft.com/office/officeart/2008/layout/LinedList"/>
    <dgm:cxn modelId="{82DDBC73-A65C-4B00-B1DE-9C8E94C5A833}" type="presParOf" srcId="{AED4C9CF-706D-4391-A796-86BA28F8AC69}" destId="{F5715A8C-781F-4365-A413-E3724B106D62}" srcOrd="5" destOrd="0" presId="urn:microsoft.com/office/officeart/2008/layout/LinedList"/>
    <dgm:cxn modelId="{3499CD80-8147-4D5D-9C66-387FBFC26E3C}" type="presParOf" srcId="{F5715A8C-781F-4365-A413-E3724B106D62}" destId="{FF9C9BA6-49D6-41EF-974C-619835992D31}" srcOrd="0" destOrd="0" presId="urn:microsoft.com/office/officeart/2008/layout/LinedList"/>
    <dgm:cxn modelId="{BE10B4A2-7A09-4A41-88E3-34AA29CEC4AB}" type="presParOf" srcId="{F5715A8C-781F-4365-A413-E3724B106D62}" destId="{276DBF2E-5691-4A1B-B941-C7ACA343ED06}" srcOrd="1" destOrd="0" presId="urn:microsoft.com/office/officeart/2008/layout/LinedList"/>
    <dgm:cxn modelId="{EB6EC6D8-D64B-4E8D-97B5-F7B013D6E669}" type="presParOf" srcId="{AED4C9CF-706D-4391-A796-86BA28F8AC69}" destId="{DDBF1948-908E-46FA-8C4C-A6C094C69376}" srcOrd="6" destOrd="0" presId="urn:microsoft.com/office/officeart/2008/layout/LinedList"/>
    <dgm:cxn modelId="{C6A9DEF3-BB51-428F-9D2D-846BDD87C456}" type="presParOf" srcId="{AED4C9CF-706D-4391-A796-86BA28F8AC69}" destId="{A16C806C-A9CE-49AC-BCB1-F2DC77505D87}" srcOrd="7" destOrd="0" presId="urn:microsoft.com/office/officeart/2008/layout/LinedList"/>
    <dgm:cxn modelId="{509E2971-FF5A-4F5C-91E7-21229D370EA9}" type="presParOf" srcId="{A16C806C-A9CE-49AC-BCB1-F2DC77505D87}" destId="{DE5D54BB-AD72-46B7-A934-B968DCAEE0F0}" srcOrd="0" destOrd="0" presId="urn:microsoft.com/office/officeart/2008/layout/LinedList"/>
    <dgm:cxn modelId="{F6E871BB-6408-49DA-894A-1784B28D60FA}" type="presParOf" srcId="{A16C806C-A9CE-49AC-BCB1-F2DC77505D87}" destId="{C35AE814-4665-42A4-9578-B6814F69A7A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171706-DD9D-481B-A748-69131135A418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7B904A0-79D8-46AE-A2A5-91CA73442BDF}">
      <dgm:prSet/>
      <dgm:spPr/>
      <dgm:t>
        <a:bodyPr/>
        <a:lstStyle/>
        <a:p>
          <a:r>
            <a:rPr lang="en-US" b="0">
              <a:latin typeface="Times New Roman"/>
              <a:cs typeface="Times New Roman"/>
            </a:rPr>
            <a:t>The objective is to predict the stock prices in order to make more informed and accurate investment decisions</a:t>
          </a:r>
        </a:p>
      </dgm:t>
    </dgm:pt>
    <dgm:pt modelId="{B787F773-B1A6-45FF-9A26-A2EB93B8AA1C}" type="parTrans" cxnId="{AF900A65-DAC5-4FE3-ADF0-C65F1B85086D}">
      <dgm:prSet/>
      <dgm:spPr/>
      <dgm:t>
        <a:bodyPr/>
        <a:lstStyle/>
        <a:p>
          <a:endParaRPr lang="en-US"/>
        </a:p>
      </dgm:t>
    </dgm:pt>
    <dgm:pt modelId="{5AFBD962-688B-4782-9072-094E93D6C1B5}" type="sibTrans" cxnId="{AF900A65-DAC5-4FE3-ADF0-C65F1B85086D}">
      <dgm:prSet/>
      <dgm:spPr/>
      <dgm:t>
        <a:bodyPr/>
        <a:lstStyle/>
        <a:p>
          <a:endParaRPr lang="en-US"/>
        </a:p>
      </dgm:t>
    </dgm:pt>
    <dgm:pt modelId="{DCAC812D-4CAB-4F96-B5E2-944C97E8C8C3}">
      <dgm:prSet/>
      <dgm:spPr/>
      <dgm:t>
        <a:bodyPr/>
        <a:lstStyle/>
        <a:p>
          <a:r>
            <a:rPr lang="en-US" b="0">
              <a:latin typeface="Times New Roman"/>
              <a:cs typeface="Times New Roman"/>
            </a:rPr>
            <a:t>Stock market prediction is the act of trying to determine the future value of a company stock or other financial instrument traded on an exchange.</a:t>
          </a:r>
        </a:p>
      </dgm:t>
    </dgm:pt>
    <dgm:pt modelId="{6BE02C68-F0A0-4D27-BDD4-594F4F027E5E}" type="parTrans" cxnId="{1D475029-70D4-401C-9E5E-BC0B28CE1FF1}">
      <dgm:prSet/>
      <dgm:spPr/>
      <dgm:t>
        <a:bodyPr/>
        <a:lstStyle/>
        <a:p>
          <a:endParaRPr lang="en-US"/>
        </a:p>
      </dgm:t>
    </dgm:pt>
    <dgm:pt modelId="{2900BA74-5CD4-4FCC-9CC5-F8654C3227FA}" type="sibTrans" cxnId="{1D475029-70D4-401C-9E5E-BC0B28CE1FF1}">
      <dgm:prSet/>
      <dgm:spPr/>
      <dgm:t>
        <a:bodyPr/>
        <a:lstStyle/>
        <a:p>
          <a:endParaRPr lang="en-US"/>
        </a:p>
      </dgm:t>
    </dgm:pt>
    <dgm:pt modelId="{AF0F96B7-AB27-4B07-918F-4F60C97BB7E0}">
      <dgm:prSet/>
      <dgm:spPr/>
      <dgm:t>
        <a:bodyPr/>
        <a:lstStyle/>
        <a:p>
          <a:r>
            <a:rPr lang="en-US" b="0">
              <a:latin typeface="Times New Roman"/>
              <a:cs typeface="Times New Roman"/>
            </a:rPr>
            <a:t>The project aims at applying machine learning LSTM, for finding the stock market analysis </a:t>
          </a:r>
        </a:p>
      </dgm:t>
    </dgm:pt>
    <dgm:pt modelId="{5AA305EE-FEBA-4F91-8DFA-4D741D8220BA}" type="parTrans" cxnId="{F3F16FD2-A09A-45D8-9392-E5CE809699E7}">
      <dgm:prSet/>
      <dgm:spPr/>
      <dgm:t>
        <a:bodyPr/>
        <a:lstStyle/>
        <a:p>
          <a:endParaRPr lang="en-US"/>
        </a:p>
      </dgm:t>
    </dgm:pt>
    <dgm:pt modelId="{6921FF6A-3606-4F95-9389-D24E38E2A312}" type="sibTrans" cxnId="{F3F16FD2-A09A-45D8-9392-E5CE809699E7}">
      <dgm:prSet/>
      <dgm:spPr/>
      <dgm:t>
        <a:bodyPr/>
        <a:lstStyle/>
        <a:p>
          <a:endParaRPr lang="en-US"/>
        </a:p>
      </dgm:t>
    </dgm:pt>
    <dgm:pt modelId="{18A9E37B-5D01-4C61-B0F5-5B2E0F0611FA}" type="pres">
      <dgm:prSet presAssocID="{98171706-DD9D-481B-A748-69131135A418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2D57B30-25AF-42F1-8AC0-AD50370C233B}" type="pres">
      <dgm:prSet presAssocID="{98171706-DD9D-481B-A748-69131135A418}" presName="dummyMaxCanvas" presStyleCnt="0">
        <dgm:presLayoutVars/>
      </dgm:prSet>
      <dgm:spPr/>
    </dgm:pt>
    <dgm:pt modelId="{5383F998-4B12-4838-B090-976997BBEA82}" type="pres">
      <dgm:prSet presAssocID="{98171706-DD9D-481B-A748-69131135A418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129C2B-FF69-4867-987A-62ADF43267F2}" type="pres">
      <dgm:prSet presAssocID="{98171706-DD9D-481B-A748-69131135A418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E6F76E-2B2E-46C5-8E89-98EE52DA5454}" type="pres">
      <dgm:prSet presAssocID="{98171706-DD9D-481B-A748-69131135A418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27C785-D956-46F1-839D-90EBEB979A79}" type="pres">
      <dgm:prSet presAssocID="{98171706-DD9D-481B-A748-69131135A418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3AE6D9-CB6D-4B5E-AE6B-6F9ACA851F60}" type="pres">
      <dgm:prSet presAssocID="{98171706-DD9D-481B-A748-69131135A418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6FE286-4DF2-4309-94AC-55CB675070C6}" type="pres">
      <dgm:prSet presAssocID="{98171706-DD9D-481B-A748-69131135A418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FB6D9B-2927-4712-9CE0-E74459C3B5E5}" type="pres">
      <dgm:prSet presAssocID="{98171706-DD9D-481B-A748-69131135A418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550064-EFF8-4FBF-B115-60A76A0F6414}" type="pres">
      <dgm:prSet presAssocID="{98171706-DD9D-481B-A748-69131135A418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3F16FD2-A09A-45D8-9392-E5CE809699E7}" srcId="{98171706-DD9D-481B-A748-69131135A418}" destId="{AF0F96B7-AB27-4B07-918F-4F60C97BB7E0}" srcOrd="2" destOrd="0" parTransId="{5AA305EE-FEBA-4F91-8DFA-4D741D8220BA}" sibTransId="{6921FF6A-3606-4F95-9389-D24E38E2A312}"/>
    <dgm:cxn modelId="{64BDABFD-F414-4573-A193-505335B58E58}" type="presOf" srcId="{AF0F96B7-AB27-4B07-918F-4F60C97BB7E0}" destId="{76E6F76E-2B2E-46C5-8E89-98EE52DA5454}" srcOrd="0" destOrd="0" presId="urn:microsoft.com/office/officeart/2005/8/layout/vProcess5"/>
    <dgm:cxn modelId="{AF900A65-DAC5-4FE3-ADF0-C65F1B85086D}" srcId="{98171706-DD9D-481B-A748-69131135A418}" destId="{A7B904A0-79D8-46AE-A2A5-91CA73442BDF}" srcOrd="0" destOrd="0" parTransId="{B787F773-B1A6-45FF-9A26-A2EB93B8AA1C}" sibTransId="{5AFBD962-688B-4782-9072-094E93D6C1B5}"/>
    <dgm:cxn modelId="{3B83DEEF-FECD-4A4A-A904-5DDD53E829D6}" type="presOf" srcId="{98171706-DD9D-481B-A748-69131135A418}" destId="{18A9E37B-5D01-4C61-B0F5-5B2E0F0611FA}" srcOrd="0" destOrd="0" presId="urn:microsoft.com/office/officeart/2005/8/layout/vProcess5"/>
    <dgm:cxn modelId="{300230CC-3976-46DB-93AE-5EE8D6468115}" type="presOf" srcId="{A7B904A0-79D8-46AE-A2A5-91CA73442BDF}" destId="{5383F998-4B12-4838-B090-976997BBEA82}" srcOrd="0" destOrd="0" presId="urn:microsoft.com/office/officeart/2005/8/layout/vProcess5"/>
    <dgm:cxn modelId="{1B74A4C4-7FBF-4A37-8965-594035AE3863}" type="presOf" srcId="{2900BA74-5CD4-4FCC-9CC5-F8654C3227FA}" destId="{963AE6D9-CB6D-4B5E-AE6B-6F9ACA851F60}" srcOrd="0" destOrd="0" presId="urn:microsoft.com/office/officeart/2005/8/layout/vProcess5"/>
    <dgm:cxn modelId="{560024FD-D0B6-48CE-911D-2FED579B8D88}" type="presOf" srcId="{DCAC812D-4CAB-4F96-B5E2-944C97E8C8C3}" destId="{EFFB6D9B-2927-4712-9CE0-E74459C3B5E5}" srcOrd="1" destOrd="0" presId="urn:microsoft.com/office/officeart/2005/8/layout/vProcess5"/>
    <dgm:cxn modelId="{65461D9D-0D3C-4E43-AD88-D2AA304BBEDB}" type="presOf" srcId="{AF0F96B7-AB27-4B07-918F-4F60C97BB7E0}" destId="{F7550064-EFF8-4FBF-B115-60A76A0F6414}" srcOrd="1" destOrd="0" presId="urn:microsoft.com/office/officeart/2005/8/layout/vProcess5"/>
    <dgm:cxn modelId="{1D475029-70D4-401C-9E5E-BC0B28CE1FF1}" srcId="{98171706-DD9D-481B-A748-69131135A418}" destId="{DCAC812D-4CAB-4F96-B5E2-944C97E8C8C3}" srcOrd="1" destOrd="0" parTransId="{6BE02C68-F0A0-4D27-BDD4-594F4F027E5E}" sibTransId="{2900BA74-5CD4-4FCC-9CC5-F8654C3227FA}"/>
    <dgm:cxn modelId="{B72DDE31-39F4-47D6-B7E0-B047B01D5E93}" type="presOf" srcId="{A7B904A0-79D8-46AE-A2A5-91CA73442BDF}" destId="{9F6FE286-4DF2-4309-94AC-55CB675070C6}" srcOrd="1" destOrd="0" presId="urn:microsoft.com/office/officeart/2005/8/layout/vProcess5"/>
    <dgm:cxn modelId="{31105FF3-A804-4C6D-BBCB-89A99ADCCF5D}" type="presOf" srcId="{5AFBD962-688B-4782-9072-094E93D6C1B5}" destId="{E127C785-D956-46F1-839D-90EBEB979A79}" srcOrd="0" destOrd="0" presId="urn:microsoft.com/office/officeart/2005/8/layout/vProcess5"/>
    <dgm:cxn modelId="{7ED98D7E-ECCA-4905-8F7B-06B2BF40633C}" type="presOf" srcId="{DCAC812D-4CAB-4F96-B5E2-944C97E8C8C3}" destId="{29129C2B-FF69-4867-987A-62ADF43267F2}" srcOrd="0" destOrd="0" presId="urn:microsoft.com/office/officeart/2005/8/layout/vProcess5"/>
    <dgm:cxn modelId="{722FABCB-0488-47B6-B45F-C0AEEE3DC26C}" type="presParOf" srcId="{18A9E37B-5D01-4C61-B0F5-5B2E0F0611FA}" destId="{52D57B30-25AF-42F1-8AC0-AD50370C233B}" srcOrd="0" destOrd="0" presId="urn:microsoft.com/office/officeart/2005/8/layout/vProcess5"/>
    <dgm:cxn modelId="{BA54A707-9DA4-4340-BA17-35BCE0983C8F}" type="presParOf" srcId="{18A9E37B-5D01-4C61-B0F5-5B2E0F0611FA}" destId="{5383F998-4B12-4838-B090-976997BBEA82}" srcOrd="1" destOrd="0" presId="urn:microsoft.com/office/officeart/2005/8/layout/vProcess5"/>
    <dgm:cxn modelId="{AF3756B5-7388-4A2A-BDD7-24DC20414DCC}" type="presParOf" srcId="{18A9E37B-5D01-4C61-B0F5-5B2E0F0611FA}" destId="{29129C2B-FF69-4867-987A-62ADF43267F2}" srcOrd="2" destOrd="0" presId="urn:microsoft.com/office/officeart/2005/8/layout/vProcess5"/>
    <dgm:cxn modelId="{CAFE62E6-05B0-4B24-AFB7-1D24657BF39B}" type="presParOf" srcId="{18A9E37B-5D01-4C61-B0F5-5B2E0F0611FA}" destId="{76E6F76E-2B2E-46C5-8E89-98EE52DA5454}" srcOrd="3" destOrd="0" presId="urn:microsoft.com/office/officeart/2005/8/layout/vProcess5"/>
    <dgm:cxn modelId="{A579ECDD-600A-4F4B-A560-AA6280AC5C51}" type="presParOf" srcId="{18A9E37B-5D01-4C61-B0F5-5B2E0F0611FA}" destId="{E127C785-D956-46F1-839D-90EBEB979A79}" srcOrd="4" destOrd="0" presId="urn:microsoft.com/office/officeart/2005/8/layout/vProcess5"/>
    <dgm:cxn modelId="{1127896B-F28C-421A-9EBB-8F61092BC27B}" type="presParOf" srcId="{18A9E37B-5D01-4C61-B0F5-5B2E0F0611FA}" destId="{963AE6D9-CB6D-4B5E-AE6B-6F9ACA851F60}" srcOrd="5" destOrd="0" presId="urn:microsoft.com/office/officeart/2005/8/layout/vProcess5"/>
    <dgm:cxn modelId="{520B6BFC-49AB-440C-889B-AD2BABAD3B35}" type="presParOf" srcId="{18A9E37B-5D01-4C61-B0F5-5B2E0F0611FA}" destId="{9F6FE286-4DF2-4309-94AC-55CB675070C6}" srcOrd="6" destOrd="0" presId="urn:microsoft.com/office/officeart/2005/8/layout/vProcess5"/>
    <dgm:cxn modelId="{93E727ED-B57A-449B-85D5-C6DD4BD6877D}" type="presParOf" srcId="{18A9E37B-5D01-4C61-B0F5-5B2E0F0611FA}" destId="{EFFB6D9B-2927-4712-9CE0-E74459C3B5E5}" srcOrd="7" destOrd="0" presId="urn:microsoft.com/office/officeart/2005/8/layout/vProcess5"/>
    <dgm:cxn modelId="{3307ACAA-3AFE-4A38-9E64-A7D0BD596A8A}" type="presParOf" srcId="{18A9E37B-5D01-4C61-B0F5-5B2E0F0611FA}" destId="{F7550064-EFF8-4FBF-B115-60A76A0F6414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6F72A6-49C3-472F-9477-F7CC8BD5C70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6248D25-403A-44D9-942B-0BB9FA4CC1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Visual studio code</a:t>
          </a:r>
          <a:r>
            <a:rPr lang="en-US"/>
            <a:t>: Visual Studio Code combines the simplicity of a source code editor with powerful developer tooling, like IntelliSense code completion and debugging.</a:t>
          </a:r>
        </a:p>
      </dgm:t>
    </dgm:pt>
    <dgm:pt modelId="{FBD55D03-18A5-4599-A79C-CB0C3FCA1F8E}" type="parTrans" cxnId="{EF234DA8-4004-428B-9D28-328E8D87DEA2}">
      <dgm:prSet/>
      <dgm:spPr/>
      <dgm:t>
        <a:bodyPr/>
        <a:lstStyle/>
        <a:p>
          <a:endParaRPr lang="en-US"/>
        </a:p>
      </dgm:t>
    </dgm:pt>
    <dgm:pt modelId="{764E9916-A8B3-4E02-B8C8-EA0A1AB4966A}" type="sibTrans" cxnId="{EF234DA8-4004-428B-9D28-328E8D87DEA2}">
      <dgm:prSet/>
      <dgm:spPr/>
      <dgm:t>
        <a:bodyPr/>
        <a:lstStyle/>
        <a:p>
          <a:endParaRPr lang="en-US"/>
        </a:p>
      </dgm:t>
    </dgm:pt>
    <dgm:pt modelId="{44E4967F-565F-4F9A-910E-70EFA878523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Streamlit</a:t>
          </a:r>
          <a:r>
            <a:rPr lang="en-US"/>
            <a:t>: Streamlit is an open source app framework in Python language. It helps us create web apps for data science and machine learning in a short time</a:t>
          </a:r>
        </a:p>
      </dgm:t>
    </dgm:pt>
    <dgm:pt modelId="{54F42700-0A3C-4211-B94E-2C421C80F797}" type="parTrans" cxnId="{CB05AB74-4135-40B4-A67B-F4FC572ED467}">
      <dgm:prSet/>
      <dgm:spPr/>
      <dgm:t>
        <a:bodyPr/>
        <a:lstStyle/>
        <a:p>
          <a:endParaRPr lang="en-US"/>
        </a:p>
      </dgm:t>
    </dgm:pt>
    <dgm:pt modelId="{29944597-60D2-4FAC-A463-EAB4664D362C}" type="sibTrans" cxnId="{CB05AB74-4135-40B4-A67B-F4FC572ED467}">
      <dgm:prSet/>
      <dgm:spPr/>
      <dgm:t>
        <a:bodyPr/>
        <a:lstStyle/>
        <a:p>
          <a:endParaRPr lang="en-US"/>
        </a:p>
      </dgm:t>
    </dgm:pt>
    <dgm:pt modelId="{52D24FE0-C7E0-44CB-9C20-1001227E7C5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Python</a:t>
          </a:r>
          <a:r>
            <a:rPr lang="en-US"/>
            <a:t>: Python is an interpreted, object-oriented, high-level programming language with dynamic semantics.</a:t>
          </a:r>
        </a:p>
      </dgm:t>
    </dgm:pt>
    <dgm:pt modelId="{A6D03C21-4FAD-464F-9B8D-571015227A36}" type="parTrans" cxnId="{29A43C6B-EA8B-4816-B5EC-855B506E467C}">
      <dgm:prSet/>
      <dgm:spPr/>
      <dgm:t>
        <a:bodyPr/>
        <a:lstStyle/>
        <a:p>
          <a:endParaRPr lang="en-US"/>
        </a:p>
      </dgm:t>
    </dgm:pt>
    <dgm:pt modelId="{574A1623-9FB4-481E-93B7-6917D3D8D008}" type="sibTrans" cxnId="{29A43C6B-EA8B-4816-B5EC-855B506E467C}">
      <dgm:prSet/>
      <dgm:spPr/>
      <dgm:t>
        <a:bodyPr/>
        <a:lstStyle/>
        <a:p>
          <a:endParaRPr lang="en-US"/>
        </a:p>
      </dgm:t>
    </dgm:pt>
    <dgm:pt modelId="{1D145F20-25D3-44E7-ACA3-75CD00990CD9}" type="pres">
      <dgm:prSet presAssocID="{3E6F72A6-49C3-472F-9477-F7CC8BD5C70B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3F13B62-41E9-4A66-AA77-022E05A8E25F}" type="pres">
      <dgm:prSet presAssocID="{76248D25-403A-44D9-942B-0BB9FA4CC144}" presName="compNode" presStyleCnt="0"/>
      <dgm:spPr/>
    </dgm:pt>
    <dgm:pt modelId="{A64CD7F1-6F41-4E08-A7D8-1D09B1FA88A3}" type="pres">
      <dgm:prSet presAssocID="{76248D25-403A-44D9-942B-0BB9FA4CC144}" presName="bgRect" presStyleLbl="bgShp" presStyleIdx="0" presStyleCnt="3"/>
      <dgm:spPr/>
    </dgm:pt>
    <dgm:pt modelId="{599C5068-500D-4D1C-A10F-B0EE1EBFDEE6}" type="pres">
      <dgm:prSet presAssocID="{76248D25-403A-44D9-942B-0BB9FA4CC144}" presName="iconRect" presStyleLbl="nod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433B44CF-3ACE-45EA-B09A-C89CD7084371}" type="pres">
      <dgm:prSet presAssocID="{76248D25-403A-44D9-942B-0BB9FA4CC144}" presName="spaceRect" presStyleCnt="0"/>
      <dgm:spPr/>
    </dgm:pt>
    <dgm:pt modelId="{0891AE7F-82C6-4828-B84B-BAF5E6233250}" type="pres">
      <dgm:prSet presAssocID="{76248D25-403A-44D9-942B-0BB9FA4CC144}" presName="parTx" presStyleLbl="revTx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A90386CB-FC0B-44F9-9884-F6C1397C2CF3}" type="pres">
      <dgm:prSet presAssocID="{764E9916-A8B3-4E02-B8C8-EA0A1AB4966A}" presName="sibTrans" presStyleCnt="0"/>
      <dgm:spPr/>
    </dgm:pt>
    <dgm:pt modelId="{9790CC0A-22F5-411F-AEF4-B51CE50DB834}" type="pres">
      <dgm:prSet presAssocID="{44E4967F-565F-4F9A-910E-70EFA8785236}" presName="compNode" presStyleCnt="0"/>
      <dgm:spPr/>
    </dgm:pt>
    <dgm:pt modelId="{2EDEB5FB-1C48-4BA5-9CE1-41ADE94B9FA0}" type="pres">
      <dgm:prSet presAssocID="{44E4967F-565F-4F9A-910E-70EFA8785236}" presName="bgRect" presStyleLbl="bgShp" presStyleIdx="1" presStyleCnt="3"/>
      <dgm:spPr/>
    </dgm:pt>
    <dgm:pt modelId="{48310F51-85D0-4A0F-B8B4-0A3444C940C8}" type="pres">
      <dgm:prSet presAssocID="{44E4967F-565F-4F9A-910E-70EFA8785236}" presName="iconRect" presStyleLbl="node1" presStyleIdx="1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9A6135F5-599D-455E-9826-3C7678C703BB}" type="pres">
      <dgm:prSet presAssocID="{44E4967F-565F-4F9A-910E-70EFA8785236}" presName="spaceRect" presStyleCnt="0"/>
      <dgm:spPr/>
    </dgm:pt>
    <dgm:pt modelId="{9D6EFE21-D219-48DE-8968-6F93F8A75DAC}" type="pres">
      <dgm:prSet presAssocID="{44E4967F-565F-4F9A-910E-70EFA8785236}" presName="parTx" presStyleLbl="revTx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4BFA1AEE-3D4F-4C0C-87F8-79124B44D184}" type="pres">
      <dgm:prSet presAssocID="{29944597-60D2-4FAC-A463-EAB4664D362C}" presName="sibTrans" presStyleCnt="0"/>
      <dgm:spPr/>
    </dgm:pt>
    <dgm:pt modelId="{D5224D06-D1A0-4128-8337-C720C5C34CDF}" type="pres">
      <dgm:prSet presAssocID="{52D24FE0-C7E0-44CB-9C20-1001227E7C59}" presName="compNode" presStyleCnt="0"/>
      <dgm:spPr/>
    </dgm:pt>
    <dgm:pt modelId="{C4ADD54A-CD90-4A33-ABA2-DBAB781E59BE}" type="pres">
      <dgm:prSet presAssocID="{52D24FE0-C7E0-44CB-9C20-1001227E7C59}" presName="bgRect" presStyleLbl="bgShp" presStyleIdx="2" presStyleCnt="3"/>
      <dgm:spPr/>
    </dgm:pt>
    <dgm:pt modelId="{C0C01136-C6CF-4EF4-93AD-18289C3D9C62}" type="pres">
      <dgm:prSet presAssocID="{52D24FE0-C7E0-44CB-9C20-1001227E7C59}" presName="iconRect" presStyleLbl="node1" presStyleIdx="2" presStyleCnt="3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648226DE-5E75-4790-8DE2-0E15727E670C}" type="pres">
      <dgm:prSet presAssocID="{52D24FE0-C7E0-44CB-9C20-1001227E7C59}" presName="spaceRect" presStyleCnt="0"/>
      <dgm:spPr/>
    </dgm:pt>
    <dgm:pt modelId="{F1FCB6B1-7A09-4C34-BE87-E7EC0BFE5CB4}" type="pres">
      <dgm:prSet presAssocID="{52D24FE0-C7E0-44CB-9C20-1001227E7C59}" presName="parTx" presStyleLbl="revTx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EF234DA8-4004-428B-9D28-328E8D87DEA2}" srcId="{3E6F72A6-49C3-472F-9477-F7CC8BD5C70B}" destId="{76248D25-403A-44D9-942B-0BB9FA4CC144}" srcOrd="0" destOrd="0" parTransId="{FBD55D03-18A5-4599-A79C-CB0C3FCA1F8E}" sibTransId="{764E9916-A8B3-4E02-B8C8-EA0A1AB4966A}"/>
    <dgm:cxn modelId="{29A43C6B-EA8B-4816-B5EC-855B506E467C}" srcId="{3E6F72A6-49C3-472F-9477-F7CC8BD5C70B}" destId="{52D24FE0-C7E0-44CB-9C20-1001227E7C59}" srcOrd="2" destOrd="0" parTransId="{A6D03C21-4FAD-464F-9B8D-571015227A36}" sibTransId="{574A1623-9FB4-481E-93B7-6917D3D8D008}"/>
    <dgm:cxn modelId="{4478FA41-AF23-448A-BA61-D435AA797D79}" type="presOf" srcId="{3E6F72A6-49C3-472F-9477-F7CC8BD5C70B}" destId="{1D145F20-25D3-44E7-ACA3-75CD00990CD9}" srcOrd="0" destOrd="0" presId="urn:microsoft.com/office/officeart/2018/2/layout/IconVerticalSolidList"/>
    <dgm:cxn modelId="{CB05AB74-4135-40B4-A67B-F4FC572ED467}" srcId="{3E6F72A6-49C3-472F-9477-F7CC8BD5C70B}" destId="{44E4967F-565F-4F9A-910E-70EFA8785236}" srcOrd="1" destOrd="0" parTransId="{54F42700-0A3C-4211-B94E-2C421C80F797}" sibTransId="{29944597-60D2-4FAC-A463-EAB4664D362C}"/>
    <dgm:cxn modelId="{88F74C14-02C8-47EE-B70A-2A5A7CAAB299}" type="presOf" srcId="{52D24FE0-C7E0-44CB-9C20-1001227E7C59}" destId="{F1FCB6B1-7A09-4C34-BE87-E7EC0BFE5CB4}" srcOrd="0" destOrd="0" presId="urn:microsoft.com/office/officeart/2018/2/layout/IconVerticalSolidList"/>
    <dgm:cxn modelId="{4815E2A0-0B63-46F3-9CED-A41D3A25A338}" type="presOf" srcId="{44E4967F-565F-4F9A-910E-70EFA8785236}" destId="{9D6EFE21-D219-48DE-8968-6F93F8A75DAC}" srcOrd="0" destOrd="0" presId="urn:microsoft.com/office/officeart/2018/2/layout/IconVerticalSolidList"/>
    <dgm:cxn modelId="{72004765-5921-4A3F-86B0-1353AB3A1C0E}" type="presOf" srcId="{76248D25-403A-44D9-942B-0BB9FA4CC144}" destId="{0891AE7F-82C6-4828-B84B-BAF5E6233250}" srcOrd="0" destOrd="0" presId="urn:microsoft.com/office/officeart/2018/2/layout/IconVerticalSolidList"/>
    <dgm:cxn modelId="{2BBD7C64-3B94-4AF0-B57F-B96E7FBE51CC}" type="presParOf" srcId="{1D145F20-25D3-44E7-ACA3-75CD00990CD9}" destId="{43F13B62-41E9-4A66-AA77-022E05A8E25F}" srcOrd="0" destOrd="0" presId="urn:microsoft.com/office/officeart/2018/2/layout/IconVerticalSolidList"/>
    <dgm:cxn modelId="{633FB7D7-D97C-4B36-B089-AC3EC830AF02}" type="presParOf" srcId="{43F13B62-41E9-4A66-AA77-022E05A8E25F}" destId="{A64CD7F1-6F41-4E08-A7D8-1D09B1FA88A3}" srcOrd="0" destOrd="0" presId="urn:microsoft.com/office/officeart/2018/2/layout/IconVerticalSolidList"/>
    <dgm:cxn modelId="{8AFD38FF-07AA-4AE8-ADE7-562346DA5122}" type="presParOf" srcId="{43F13B62-41E9-4A66-AA77-022E05A8E25F}" destId="{599C5068-500D-4D1C-A10F-B0EE1EBFDEE6}" srcOrd="1" destOrd="0" presId="urn:microsoft.com/office/officeart/2018/2/layout/IconVerticalSolidList"/>
    <dgm:cxn modelId="{B106AF10-E1D1-45A9-9159-DF1359522E71}" type="presParOf" srcId="{43F13B62-41E9-4A66-AA77-022E05A8E25F}" destId="{433B44CF-3ACE-45EA-B09A-C89CD7084371}" srcOrd="2" destOrd="0" presId="urn:microsoft.com/office/officeart/2018/2/layout/IconVerticalSolidList"/>
    <dgm:cxn modelId="{64BA1538-1EB9-4483-B361-45A06445518E}" type="presParOf" srcId="{43F13B62-41E9-4A66-AA77-022E05A8E25F}" destId="{0891AE7F-82C6-4828-B84B-BAF5E6233250}" srcOrd="3" destOrd="0" presId="urn:microsoft.com/office/officeart/2018/2/layout/IconVerticalSolidList"/>
    <dgm:cxn modelId="{E2F5EA51-F82D-42E3-96C2-6233BA78AA18}" type="presParOf" srcId="{1D145F20-25D3-44E7-ACA3-75CD00990CD9}" destId="{A90386CB-FC0B-44F9-9884-F6C1397C2CF3}" srcOrd="1" destOrd="0" presId="urn:microsoft.com/office/officeart/2018/2/layout/IconVerticalSolidList"/>
    <dgm:cxn modelId="{4E2038F7-97E6-4A4B-A8CB-33BC0684F709}" type="presParOf" srcId="{1D145F20-25D3-44E7-ACA3-75CD00990CD9}" destId="{9790CC0A-22F5-411F-AEF4-B51CE50DB834}" srcOrd="2" destOrd="0" presId="urn:microsoft.com/office/officeart/2018/2/layout/IconVerticalSolidList"/>
    <dgm:cxn modelId="{3535D22D-24F9-4CEC-A956-5958710E5508}" type="presParOf" srcId="{9790CC0A-22F5-411F-AEF4-B51CE50DB834}" destId="{2EDEB5FB-1C48-4BA5-9CE1-41ADE94B9FA0}" srcOrd="0" destOrd="0" presId="urn:microsoft.com/office/officeart/2018/2/layout/IconVerticalSolidList"/>
    <dgm:cxn modelId="{F3119B34-5F4F-462A-A844-D2B7C4134938}" type="presParOf" srcId="{9790CC0A-22F5-411F-AEF4-B51CE50DB834}" destId="{48310F51-85D0-4A0F-B8B4-0A3444C940C8}" srcOrd="1" destOrd="0" presId="urn:microsoft.com/office/officeart/2018/2/layout/IconVerticalSolidList"/>
    <dgm:cxn modelId="{FD72E5ED-D57E-4CE7-9DA8-CA7DF1805FFD}" type="presParOf" srcId="{9790CC0A-22F5-411F-AEF4-B51CE50DB834}" destId="{9A6135F5-599D-455E-9826-3C7678C703BB}" srcOrd="2" destOrd="0" presId="urn:microsoft.com/office/officeart/2018/2/layout/IconVerticalSolidList"/>
    <dgm:cxn modelId="{5834E6AA-29F2-407F-BDE5-3EC7E341A425}" type="presParOf" srcId="{9790CC0A-22F5-411F-AEF4-B51CE50DB834}" destId="{9D6EFE21-D219-48DE-8968-6F93F8A75DAC}" srcOrd="3" destOrd="0" presId="urn:microsoft.com/office/officeart/2018/2/layout/IconVerticalSolidList"/>
    <dgm:cxn modelId="{7B4F5968-039C-4D08-BAAB-937B5CD88F8D}" type="presParOf" srcId="{1D145F20-25D3-44E7-ACA3-75CD00990CD9}" destId="{4BFA1AEE-3D4F-4C0C-87F8-79124B44D184}" srcOrd="3" destOrd="0" presId="urn:microsoft.com/office/officeart/2018/2/layout/IconVerticalSolidList"/>
    <dgm:cxn modelId="{4EC6CF05-724C-40BB-B024-7ECCF6BC9E1A}" type="presParOf" srcId="{1D145F20-25D3-44E7-ACA3-75CD00990CD9}" destId="{D5224D06-D1A0-4128-8337-C720C5C34CDF}" srcOrd="4" destOrd="0" presId="urn:microsoft.com/office/officeart/2018/2/layout/IconVerticalSolidList"/>
    <dgm:cxn modelId="{CF92AE68-17F5-436F-9591-375FD6B6B7C9}" type="presParOf" srcId="{D5224D06-D1A0-4128-8337-C720C5C34CDF}" destId="{C4ADD54A-CD90-4A33-ABA2-DBAB781E59BE}" srcOrd="0" destOrd="0" presId="urn:microsoft.com/office/officeart/2018/2/layout/IconVerticalSolidList"/>
    <dgm:cxn modelId="{979955BF-002C-4EF7-B1BA-4D8822AD1EC0}" type="presParOf" srcId="{D5224D06-D1A0-4128-8337-C720C5C34CDF}" destId="{C0C01136-C6CF-4EF4-93AD-18289C3D9C62}" srcOrd="1" destOrd="0" presId="urn:microsoft.com/office/officeart/2018/2/layout/IconVerticalSolidList"/>
    <dgm:cxn modelId="{2BBC921E-7BB7-419C-A8D4-5FD056B4A9A9}" type="presParOf" srcId="{D5224D06-D1A0-4128-8337-C720C5C34CDF}" destId="{648226DE-5E75-4790-8DE2-0E15727E670C}" srcOrd="2" destOrd="0" presId="urn:microsoft.com/office/officeart/2018/2/layout/IconVerticalSolidList"/>
    <dgm:cxn modelId="{98C937D7-D88E-49B4-8A71-669F66C4B44B}" type="presParOf" srcId="{D5224D06-D1A0-4128-8337-C720C5C34CDF}" destId="{F1FCB6B1-7A09-4C34-BE87-E7EC0BFE5CB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E32CF2-E568-41FE-8970-436C50EBB2E5}">
      <dsp:nvSpPr>
        <dsp:cNvPr id="0" name=""/>
        <dsp:cNvSpPr/>
      </dsp:nvSpPr>
      <dsp:spPr>
        <a:xfrm>
          <a:off x="0" y="0"/>
          <a:ext cx="640040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D6DF78-6A9E-42CC-B135-41172BF3E2A8}">
      <dsp:nvSpPr>
        <dsp:cNvPr id="0" name=""/>
        <dsp:cNvSpPr/>
      </dsp:nvSpPr>
      <dsp:spPr>
        <a:xfrm>
          <a:off x="0" y="0"/>
          <a:ext cx="6400401" cy="1347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 </a:t>
          </a:r>
          <a:r>
            <a:rPr lang="en-US" sz="2200" b="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1. A </a:t>
          </a:r>
          <a:r>
            <a:rPr lang="en-US" sz="2200" b="0" kern="12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stock market is a public market where you can buy and sell shares for publicly listed companies.</a:t>
          </a:r>
        </a:p>
      </dsp:txBody>
      <dsp:txXfrm>
        <a:off x="0" y="0"/>
        <a:ext cx="6400401" cy="1347249"/>
      </dsp:txXfrm>
    </dsp:sp>
    <dsp:sp modelId="{B34AFBE5-C1D8-432A-8A70-A4128E11C71F}">
      <dsp:nvSpPr>
        <dsp:cNvPr id="0" name=""/>
        <dsp:cNvSpPr/>
      </dsp:nvSpPr>
      <dsp:spPr>
        <a:xfrm>
          <a:off x="0" y="1347249"/>
          <a:ext cx="6400401" cy="0"/>
        </a:xfrm>
        <a:prstGeom prst="line">
          <a:avLst/>
        </a:prstGeom>
        <a:solidFill>
          <a:schemeClr val="accent2">
            <a:hueOff val="-499996"/>
            <a:satOff val="-185"/>
            <a:lumOff val="2353"/>
            <a:alphaOff val="0"/>
          </a:schemeClr>
        </a:solidFill>
        <a:ln w="12700" cap="flat" cmpd="sng" algn="ctr">
          <a:solidFill>
            <a:schemeClr val="accent2">
              <a:hueOff val="-499996"/>
              <a:satOff val="-185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A58191-664C-4F21-9568-4B7DE14D9565}">
      <dsp:nvSpPr>
        <dsp:cNvPr id="0" name=""/>
        <dsp:cNvSpPr/>
      </dsp:nvSpPr>
      <dsp:spPr>
        <a:xfrm>
          <a:off x="0" y="1347249"/>
          <a:ext cx="6400401" cy="1347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2. Stock </a:t>
          </a:r>
          <a:r>
            <a:rPr lang="en-US" sz="2200" b="0" kern="12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Market prediction refers to understanding various aspects of the stock market that can influence the price of a stock and, based on these potential factors, build a model to predict the stock’s price.</a:t>
          </a:r>
        </a:p>
      </dsp:txBody>
      <dsp:txXfrm>
        <a:off x="0" y="1347249"/>
        <a:ext cx="6400401" cy="1347249"/>
      </dsp:txXfrm>
    </dsp:sp>
    <dsp:sp modelId="{592DABDB-7282-4834-B8A3-9B7B8D6765D9}">
      <dsp:nvSpPr>
        <dsp:cNvPr id="0" name=""/>
        <dsp:cNvSpPr/>
      </dsp:nvSpPr>
      <dsp:spPr>
        <a:xfrm>
          <a:off x="0" y="2694498"/>
          <a:ext cx="6400401" cy="0"/>
        </a:xfrm>
        <a:prstGeom prst="line">
          <a:avLst/>
        </a:prstGeom>
        <a:solidFill>
          <a:schemeClr val="accent2">
            <a:hueOff val="-999993"/>
            <a:satOff val="-370"/>
            <a:lumOff val="4705"/>
            <a:alphaOff val="0"/>
          </a:schemeClr>
        </a:solidFill>
        <a:ln w="12700" cap="flat" cmpd="sng" algn="ctr">
          <a:solidFill>
            <a:schemeClr val="accent2">
              <a:hueOff val="-999993"/>
              <a:satOff val="-370"/>
              <a:lumOff val="47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9C9BA6-49D6-41EF-974C-619835992D31}">
      <dsp:nvSpPr>
        <dsp:cNvPr id="0" name=""/>
        <dsp:cNvSpPr/>
      </dsp:nvSpPr>
      <dsp:spPr>
        <a:xfrm>
          <a:off x="0" y="2694498"/>
          <a:ext cx="6400401" cy="1347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3. There </a:t>
          </a:r>
          <a:r>
            <a:rPr lang="en-US" sz="2200" b="0" kern="12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are other factors involved in the prediction, such as physical and psychological factors, rational and irrational behavior, and so on</a:t>
          </a:r>
        </a:p>
      </dsp:txBody>
      <dsp:txXfrm>
        <a:off x="0" y="2694498"/>
        <a:ext cx="6400401" cy="1347249"/>
      </dsp:txXfrm>
    </dsp:sp>
    <dsp:sp modelId="{DDBF1948-908E-46FA-8C4C-A6C094C69376}">
      <dsp:nvSpPr>
        <dsp:cNvPr id="0" name=""/>
        <dsp:cNvSpPr/>
      </dsp:nvSpPr>
      <dsp:spPr>
        <a:xfrm>
          <a:off x="0" y="4041747"/>
          <a:ext cx="6400401" cy="0"/>
        </a:xfrm>
        <a:prstGeom prst="line">
          <a:avLst/>
        </a:prstGeom>
        <a:solidFill>
          <a:schemeClr val="accent2">
            <a:hueOff val="-1499989"/>
            <a:satOff val="-555"/>
            <a:lumOff val="7058"/>
            <a:alphaOff val="0"/>
          </a:schemeClr>
        </a:solidFill>
        <a:ln w="12700" cap="flat" cmpd="sng" algn="ctr">
          <a:solidFill>
            <a:schemeClr val="accent2">
              <a:hueOff val="-1499989"/>
              <a:satOff val="-555"/>
              <a:lumOff val="7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5D54BB-AD72-46B7-A934-B968DCAEE0F0}">
      <dsp:nvSpPr>
        <dsp:cNvPr id="0" name=""/>
        <dsp:cNvSpPr/>
      </dsp:nvSpPr>
      <dsp:spPr>
        <a:xfrm>
          <a:off x="0" y="4041747"/>
          <a:ext cx="6400401" cy="1347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4. The </a:t>
          </a:r>
          <a:r>
            <a:rPr lang="en-US" sz="2200" b="0" kern="12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rPr>
            <a:t>stock market is known for being volatile, dynamic, and nonlinear. </a:t>
          </a:r>
        </a:p>
      </dsp:txBody>
      <dsp:txXfrm>
        <a:off x="0" y="4041747"/>
        <a:ext cx="6400401" cy="13472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83F998-4B12-4838-B090-976997BBEA82}">
      <dsp:nvSpPr>
        <dsp:cNvPr id="0" name=""/>
        <dsp:cNvSpPr/>
      </dsp:nvSpPr>
      <dsp:spPr>
        <a:xfrm>
          <a:off x="0" y="0"/>
          <a:ext cx="9670969" cy="125672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0" kern="1200">
              <a:latin typeface="Times New Roman"/>
              <a:cs typeface="Times New Roman"/>
            </a:rPr>
            <a:t>The objective is to predict the stock prices in order to make more informed and accurate investment decisions</a:t>
          </a:r>
        </a:p>
      </dsp:txBody>
      <dsp:txXfrm>
        <a:off x="36808" y="36808"/>
        <a:ext cx="8314866" cy="1183107"/>
      </dsp:txXfrm>
    </dsp:sp>
    <dsp:sp modelId="{29129C2B-FF69-4867-987A-62ADF43267F2}">
      <dsp:nvSpPr>
        <dsp:cNvPr id="0" name=""/>
        <dsp:cNvSpPr/>
      </dsp:nvSpPr>
      <dsp:spPr>
        <a:xfrm>
          <a:off x="853320" y="1466177"/>
          <a:ext cx="9670969" cy="1256723"/>
        </a:xfrm>
        <a:prstGeom prst="roundRect">
          <a:avLst>
            <a:gd name="adj" fmla="val 10000"/>
          </a:avLst>
        </a:prstGeom>
        <a:solidFill>
          <a:schemeClr val="accent2">
            <a:hueOff val="-749995"/>
            <a:satOff val="-278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0" kern="1200">
              <a:latin typeface="Times New Roman"/>
              <a:cs typeface="Times New Roman"/>
            </a:rPr>
            <a:t>Stock market prediction is the act of trying to determine the future value of a company stock or other financial instrument traded on an exchange.</a:t>
          </a:r>
        </a:p>
      </dsp:txBody>
      <dsp:txXfrm>
        <a:off x="890128" y="1502985"/>
        <a:ext cx="7927162" cy="1183107"/>
      </dsp:txXfrm>
    </dsp:sp>
    <dsp:sp modelId="{76E6F76E-2B2E-46C5-8E89-98EE52DA5454}">
      <dsp:nvSpPr>
        <dsp:cNvPr id="0" name=""/>
        <dsp:cNvSpPr/>
      </dsp:nvSpPr>
      <dsp:spPr>
        <a:xfrm>
          <a:off x="1706641" y="2932355"/>
          <a:ext cx="9670969" cy="1256723"/>
        </a:xfrm>
        <a:prstGeom prst="roundRect">
          <a:avLst>
            <a:gd name="adj" fmla="val 10000"/>
          </a:avLst>
        </a:prstGeom>
        <a:solidFill>
          <a:schemeClr val="accent2">
            <a:hueOff val="-1499989"/>
            <a:satOff val="-555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0" kern="1200">
              <a:latin typeface="Times New Roman"/>
              <a:cs typeface="Times New Roman"/>
            </a:rPr>
            <a:t>The project aims at applying machine learning LSTM, for finding the stock market analysis </a:t>
          </a:r>
        </a:p>
      </dsp:txBody>
      <dsp:txXfrm>
        <a:off x="1743449" y="2969163"/>
        <a:ext cx="7927162" cy="1183107"/>
      </dsp:txXfrm>
    </dsp:sp>
    <dsp:sp modelId="{E127C785-D956-46F1-839D-90EBEB979A79}">
      <dsp:nvSpPr>
        <dsp:cNvPr id="0" name=""/>
        <dsp:cNvSpPr/>
      </dsp:nvSpPr>
      <dsp:spPr>
        <a:xfrm>
          <a:off x="8854098" y="953015"/>
          <a:ext cx="816870" cy="81687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9037894" y="953015"/>
        <a:ext cx="449278" cy="614695"/>
      </dsp:txXfrm>
    </dsp:sp>
    <dsp:sp modelId="{963AE6D9-CB6D-4B5E-AE6B-6F9ACA851F60}">
      <dsp:nvSpPr>
        <dsp:cNvPr id="0" name=""/>
        <dsp:cNvSpPr/>
      </dsp:nvSpPr>
      <dsp:spPr>
        <a:xfrm>
          <a:off x="9707419" y="2410814"/>
          <a:ext cx="816870" cy="81687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670696"/>
            <a:satOff val="11863"/>
            <a:lumOff val="141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70696"/>
              <a:satOff val="11863"/>
              <a:lumOff val="14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9891215" y="2410814"/>
        <a:ext cx="449278" cy="6146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CD7F1-6F41-4E08-A7D8-1D09B1FA88A3}">
      <dsp:nvSpPr>
        <dsp:cNvPr id="0" name=""/>
        <dsp:cNvSpPr/>
      </dsp:nvSpPr>
      <dsp:spPr>
        <a:xfrm>
          <a:off x="0" y="657"/>
          <a:ext cx="6400401" cy="15393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9C5068-500D-4D1C-A10F-B0EE1EBFDEE6}">
      <dsp:nvSpPr>
        <dsp:cNvPr id="0" name=""/>
        <dsp:cNvSpPr/>
      </dsp:nvSpPr>
      <dsp:spPr>
        <a:xfrm>
          <a:off x="465649" y="347008"/>
          <a:ext cx="846635" cy="846635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91AE7F-82C6-4828-B84B-BAF5E6233250}">
      <dsp:nvSpPr>
        <dsp:cNvPr id="0" name=""/>
        <dsp:cNvSpPr/>
      </dsp:nvSpPr>
      <dsp:spPr>
        <a:xfrm>
          <a:off x="1777934" y="657"/>
          <a:ext cx="4622466" cy="1539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913" tIns="162913" rIns="162913" bIns="162913" numCol="1" spcCol="1270" anchor="ctr" anchorCtr="0">
          <a:noAutofit/>
        </a:bodyPr>
        <a:lstStyle/>
        <a:p>
          <a:pPr lvl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/>
            <a:t>Visual studio code</a:t>
          </a:r>
          <a:r>
            <a:rPr lang="en-US" sz="1600" kern="1200"/>
            <a:t>: Visual Studio Code combines the simplicity of a source code editor with powerful developer tooling, like IntelliSense code completion and debugging.</a:t>
          </a:r>
        </a:p>
      </dsp:txBody>
      <dsp:txXfrm>
        <a:off x="1777934" y="657"/>
        <a:ext cx="4622466" cy="1539337"/>
      </dsp:txXfrm>
    </dsp:sp>
    <dsp:sp modelId="{2EDEB5FB-1C48-4BA5-9CE1-41ADE94B9FA0}">
      <dsp:nvSpPr>
        <dsp:cNvPr id="0" name=""/>
        <dsp:cNvSpPr/>
      </dsp:nvSpPr>
      <dsp:spPr>
        <a:xfrm>
          <a:off x="0" y="1924829"/>
          <a:ext cx="6400401" cy="15393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310F51-85D0-4A0F-B8B4-0A3444C940C8}">
      <dsp:nvSpPr>
        <dsp:cNvPr id="0" name=""/>
        <dsp:cNvSpPr/>
      </dsp:nvSpPr>
      <dsp:spPr>
        <a:xfrm>
          <a:off x="465649" y="2271180"/>
          <a:ext cx="846635" cy="846635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6EFE21-D219-48DE-8968-6F93F8A75DAC}">
      <dsp:nvSpPr>
        <dsp:cNvPr id="0" name=""/>
        <dsp:cNvSpPr/>
      </dsp:nvSpPr>
      <dsp:spPr>
        <a:xfrm>
          <a:off x="1777934" y="1924829"/>
          <a:ext cx="4622466" cy="1539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913" tIns="162913" rIns="162913" bIns="162913" numCol="1" spcCol="1270" anchor="ctr" anchorCtr="0">
          <a:noAutofit/>
        </a:bodyPr>
        <a:lstStyle/>
        <a:p>
          <a:pPr lvl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/>
            <a:t>Streamlit</a:t>
          </a:r>
          <a:r>
            <a:rPr lang="en-US" sz="1600" kern="1200"/>
            <a:t>: Streamlit is an open source app framework in Python language. It helps us create web apps for data science and machine learning in a short time</a:t>
          </a:r>
        </a:p>
      </dsp:txBody>
      <dsp:txXfrm>
        <a:off x="1777934" y="1924829"/>
        <a:ext cx="4622466" cy="1539337"/>
      </dsp:txXfrm>
    </dsp:sp>
    <dsp:sp modelId="{C4ADD54A-CD90-4A33-ABA2-DBAB781E59BE}">
      <dsp:nvSpPr>
        <dsp:cNvPr id="0" name=""/>
        <dsp:cNvSpPr/>
      </dsp:nvSpPr>
      <dsp:spPr>
        <a:xfrm>
          <a:off x="0" y="3849001"/>
          <a:ext cx="6400401" cy="15393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C01136-C6CF-4EF4-93AD-18289C3D9C62}">
      <dsp:nvSpPr>
        <dsp:cNvPr id="0" name=""/>
        <dsp:cNvSpPr/>
      </dsp:nvSpPr>
      <dsp:spPr>
        <a:xfrm>
          <a:off x="465649" y="4195352"/>
          <a:ext cx="846635" cy="846635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FCB6B1-7A09-4C34-BE87-E7EC0BFE5CB4}">
      <dsp:nvSpPr>
        <dsp:cNvPr id="0" name=""/>
        <dsp:cNvSpPr/>
      </dsp:nvSpPr>
      <dsp:spPr>
        <a:xfrm>
          <a:off x="1777934" y="3849001"/>
          <a:ext cx="4622466" cy="1539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913" tIns="162913" rIns="162913" bIns="162913" numCol="1" spcCol="1270" anchor="ctr" anchorCtr="0">
          <a:noAutofit/>
        </a:bodyPr>
        <a:lstStyle/>
        <a:p>
          <a:pPr lvl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/>
            <a:t>Python</a:t>
          </a:r>
          <a:r>
            <a:rPr lang="en-US" sz="1600" kern="1200"/>
            <a:t>: Python is an interpreted, object-oriented, high-level programming language with dynamic semantics.</a:t>
          </a:r>
        </a:p>
      </dsp:txBody>
      <dsp:txXfrm>
        <a:off x="1777934" y="3849001"/>
        <a:ext cx="4622466" cy="15393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D9960-406F-4187-A0E6-BD19C6840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326" y="919716"/>
            <a:ext cx="8504275" cy="355127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7E7FE-647D-4B2F-BA13-AB3ED4C5C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326" y="4795284"/>
            <a:ext cx="8504275" cy="1084522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16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EF785-E0A7-4496-A5BA-49B0156F2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2C627-38A1-4A14-8822-D8D33751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BE346-5F34-48CD-8928-DA8567AE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12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B05F0-2B44-47BC-86B3-58E2C7080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A5B5DA-7628-4AC1-8EAE-5010C2A98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4E7C3-7830-49F3-9F45-4B2F2B4CA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5E328-AD12-449C-BE6E-76DF005E8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F374F-390D-49D8-A7C8-5BEFA353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522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50F530-2925-4F98-89EC-95C2EC476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79366-3281-483D-8731-0D01B2B24A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ED8B2-BE7F-4417-8A8A-A95C8BB70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A0D96-671F-4A85-89C6-946624CB1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A434-2E32-4719-B45C-0490D6852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0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9839C-7D7A-49F1-8BFE-85C6C7D7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590668"/>
            <a:ext cx="9914859" cy="13290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748DC-EBB9-44C6-8566-38F87FF7F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19673"/>
            <a:ext cx="9914860" cy="412331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42198-F50F-4C8A-9BD9-4CC3950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2F5AB-D8C6-4AE1-8FAE-CD0499CB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3736" y="6437376"/>
            <a:ext cx="3775914" cy="365125"/>
          </a:xfrm>
        </p:spPr>
        <p:txBody>
          <a:bodyPr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C58D8-B582-4DB3-A94D-05624019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80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8A94B-011C-4B13-8C12-E91BF7A40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20800"/>
            <a:ext cx="9144000" cy="3095813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6D5F3-887C-4A8F-842A-0294A9FB0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999" y="4589463"/>
            <a:ext cx="914400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4588B-131A-42F3-B76C-62BD65E4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1AB28-20BD-4CD8-9840-985C3EDB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3C85C-3801-46F0-A100-616F5F2F8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045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5CB06-0454-4BF1-8011-F8B1A959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20A70-D33B-4461-B74C-3F59ADB16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8813" y="2163725"/>
            <a:ext cx="4610986" cy="4013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1BDF9-836E-431C-8EFA-417A9BEE9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260" y="2163725"/>
            <a:ext cx="4853763" cy="40132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D9F59-B591-4E2F-899E-3CA78CE82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CFD12-B3EC-432C-B264-8AB571CA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3CBBA-71B3-4857-80E7-525E89FD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28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1886-4F39-4E3E-948D-DBC73F267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C7B2A-B6BE-46FD-9278-A5246BF7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85295-E4B5-4D75-954F-B07A2F4CA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35623"/>
            <a:ext cx="5157787" cy="35540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7ABF0-C78D-4589-8FA5-0D6238B4B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A4064-2E0A-4FC3-837B-14EC0EF3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35623"/>
            <a:ext cx="5183188" cy="355404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3C169-8D29-4CC4-9581-748178F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4EC709-AAD9-475C-AC6A-943A8E87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0C0E3E-587D-46EB-AAF5-011C137B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6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E062-B7F5-4D30-B416-1BBB4A7D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BDFF7A-EBD3-4FEB-8451-5D735506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F54A2D-2C4B-4E1D-AC16-E3B1F1DD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1F373-DB96-4AEA-8E3E-7EDEA213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97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11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09F8C-8071-4BE5-AD6F-C98F481D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135B3-14BA-4A88-B6B3-88B77B1C6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C3A4D-5B69-44B4-B17F-770E83F0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1C41D-2A59-4512-8034-6DB70578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85C494-778C-4EE6-9402-242E1CDD9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677B9-C338-4033-9AFE-B8B81C5D8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87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7DE-4C2E-476F-A419-57470FB6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9FD1A0-93AE-469A-ADDF-2453B64CA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19C9C-EF97-4910-9419-6D7202609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87172-A64E-4C38-82ED-2A7050B0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C3E24-28E2-4512-BEA0-DAEC5E84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04F0D-DA84-434D-B136-BEE9FD80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89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A08E557-10DB-421A-876E-1AE58F8E07C4}"/>
              </a:ext>
            </a:extLst>
          </p:cNvPr>
          <p:cNvSpPr/>
          <p:nvPr/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EBCA0-8609-4F35-8CA7-7AD35FDAC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613" y="6434560"/>
            <a:ext cx="34280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spc="50" baseline="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DA9639-38D2-4CD4-A861-F6B4C6CB9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75" y="590372"/>
            <a:ext cx="10202248" cy="1325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F00B1-16C1-47B3-A7A0-B71468312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825" y="1916262"/>
            <a:ext cx="10192198" cy="4133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F9501-5B6B-4DAF-B59D-3C129ED805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17000" y="6433202"/>
            <a:ext cx="2374150" cy="3678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spc="5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32637B58-87C1-446D-BDA9-B06F4BCF7782}" type="datetimeFigureOut">
              <a:rPr lang="en-US" smtClean="0"/>
              <a:pPr/>
              <a:t>11/16/2022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85DBD-B7AE-41D8-8CF1-B21CD58E1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0" y="6433203"/>
            <a:ext cx="693263" cy="3678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807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8">
            <a:extLst>
              <a:ext uri="{FF2B5EF4-FFF2-40B4-BE49-F238E27FC236}">
                <a16:creationId xmlns:a16="http://schemas.microsoft.com/office/drawing/2014/main" id="{CC6655D2-5BA9-4A11-9D74-4BB5055819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703D37CE-F0A7-F8C0-1273-4196CDEEA8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Freeform: Shape 10">
            <a:extLst>
              <a:ext uri="{FF2B5EF4-FFF2-40B4-BE49-F238E27FC236}">
                <a16:creationId xmlns:a16="http://schemas.microsoft.com/office/drawing/2014/main" id="{76874C57-217D-4F9E-B1AC-0CF34574796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866639" cy="6858000"/>
          </a:xfrm>
          <a:custGeom>
            <a:avLst/>
            <a:gdLst>
              <a:gd name="connsiteX0" fmla="*/ 0 w 8866639"/>
              <a:gd name="connsiteY0" fmla="*/ 0 h 6858000"/>
              <a:gd name="connsiteX1" fmla="*/ 6574186 w 8866639"/>
              <a:gd name="connsiteY1" fmla="*/ 0 h 6858000"/>
              <a:gd name="connsiteX2" fmla="*/ 6716697 w 8866639"/>
              <a:gd name="connsiteY2" fmla="*/ 58392 h 6858000"/>
              <a:gd name="connsiteX3" fmla="*/ 8866639 w 8866639"/>
              <a:gd name="connsiteY3" fmla="*/ 3428999 h 6858000"/>
              <a:gd name="connsiteX4" fmla="*/ 6716697 w 8866639"/>
              <a:gd name="connsiteY4" fmla="*/ 6799606 h 6858000"/>
              <a:gd name="connsiteX5" fmla="*/ 6574179 w 8866639"/>
              <a:gd name="connsiteY5" fmla="*/ 6858000 h 6858000"/>
              <a:gd name="connsiteX6" fmla="*/ 0 w 886663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866639" h="6858000">
                <a:moveTo>
                  <a:pt x="0" y="0"/>
                </a:moveTo>
                <a:lnTo>
                  <a:pt x="6574186" y="0"/>
                </a:lnTo>
                <a:lnTo>
                  <a:pt x="6716697" y="58392"/>
                </a:lnTo>
                <a:cubicBezTo>
                  <a:pt x="7980128" y="613718"/>
                  <a:pt x="8866639" y="1913774"/>
                  <a:pt x="8866639" y="3428999"/>
                </a:cubicBezTo>
                <a:cubicBezTo>
                  <a:pt x="8866639" y="4944224"/>
                  <a:pt x="7980128" y="6244279"/>
                  <a:pt x="6716697" y="6799606"/>
                </a:cubicBezTo>
                <a:lnTo>
                  <a:pt x="657417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619" y="2035533"/>
            <a:ext cx="12214333" cy="1859553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7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Calibri Light"/>
                <a:cs typeface="Calibri Light"/>
              </a:rPr>
              <a:t>Stock </a:t>
            </a:r>
            <a:r>
              <a:rPr lang="en-US" sz="72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Calibri Light"/>
                <a:cs typeface="Calibri Light"/>
              </a:rPr>
              <a:t>Market</a:t>
            </a:r>
            <a:r>
              <a:rPr lang="en-US" sz="66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Calibri Light"/>
                <a:cs typeface="Calibri Light"/>
              </a:rPr>
              <a:t> </a:t>
            </a:r>
            <a:r>
              <a:rPr lang="en-US" sz="7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Calibri Light"/>
                <a:cs typeface="Calibri Light"/>
              </a:rPr>
              <a:t>P</a:t>
            </a:r>
            <a:r>
              <a:rPr lang="en-US" sz="72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Calibri Light"/>
                <a:cs typeface="Calibri Light"/>
              </a:rPr>
              <a:t>rediction</a:t>
            </a:r>
            <a:r>
              <a:rPr lang="en-US" dirty="0">
                <a:ea typeface="Calibri Light"/>
                <a:cs typeface="Calibri Light"/>
              </a:rPr>
              <a:t/>
            </a:r>
            <a:br>
              <a:rPr lang="en-US" dirty="0">
                <a:ea typeface="Calibri Light"/>
                <a:cs typeface="Calibri Light"/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9636" y="2965309"/>
            <a:ext cx="4634779" cy="640258"/>
          </a:xfrm>
        </p:spPr>
        <p:txBody>
          <a:bodyPr anchor="b">
            <a:noAutofit/>
          </a:bodyPr>
          <a:lstStyle/>
          <a:p>
            <a:r>
              <a:rPr lang="en-US" sz="2800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Using machine learning</a:t>
            </a:r>
          </a:p>
        </p:txBody>
      </p:sp>
      <p:sp>
        <p:nvSpPr>
          <p:cNvPr id="23" name="Freeform: Shape 12">
            <a:extLst>
              <a:ext uri="{FF2B5EF4-FFF2-40B4-BE49-F238E27FC236}">
                <a16:creationId xmlns:a16="http://schemas.microsoft.com/office/drawing/2014/main" id="{344D9A9A-6DCE-44A3-9A92-573DA29D9C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2582" y="4920277"/>
            <a:ext cx="10149418" cy="1943102"/>
          </a:xfrm>
          <a:custGeom>
            <a:avLst/>
            <a:gdLst>
              <a:gd name="connsiteX0" fmla="*/ 3712194 w 10149418"/>
              <a:gd name="connsiteY0" fmla="*/ 0 h 1943102"/>
              <a:gd name="connsiteX1" fmla="*/ 10149418 w 10149418"/>
              <a:gd name="connsiteY1" fmla="*/ 0 h 1943102"/>
              <a:gd name="connsiteX2" fmla="*/ 10149418 w 10149418"/>
              <a:gd name="connsiteY2" fmla="*/ 1943102 h 1943102"/>
              <a:gd name="connsiteX3" fmla="*/ 0 w 10149418"/>
              <a:gd name="connsiteY3" fmla="*/ 1943102 h 1943102"/>
              <a:gd name="connsiteX4" fmla="*/ 46999 w 10149418"/>
              <a:gd name="connsiteY4" fmla="*/ 1752976 h 1943102"/>
              <a:gd name="connsiteX5" fmla="*/ 2399231 w 10149418"/>
              <a:gd name="connsiteY5" fmla="*/ 1 h 1943102"/>
              <a:gd name="connsiteX6" fmla="*/ 2509820 w 10149418"/>
              <a:gd name="connsiteY6" fmla="*/ 2797 h 1943102"/>
              <a:gd name="connsiteX7" fmla="*/ 3712194 w 10149418"/>
              <a:gd name="connsiteY7" fmla="*/ 2797 h 1943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49418" h="1943102">
                <a:moveTo>
                  <a:pt x="3712194" y="0"/>
                </a:moveTo>
                <a:lnTo>
                  <a:pt x="10149418" y="0"/>
                </a:lnTo>
                <a:lnTo>
                  <a:pt x="10149418" y="1943102"/>
                </a:lnTo>
                <a:lnTo>
                  <a:pt x="0" y="1943102"/>
                </a:lnTo>
                <a:lnTo>
                  <a:pt x="46999" y="1752976"/>
                </a:lnTo>
                <a:cubicBezTo>
                  <a:pt x="348562" y="739254"/>
                  <a:pt x="1287566" y="1"/>
                  <a:pt x="2399231" y="1"/>
                </a:cubicBezTo>
                <a:lnTo>
                  <a:pt x="2509820" y="2797"/>
                </a:lnTo>
                <a:lnTo>
                  <a:pt x="3712194" y="2797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B12B16-A963-2824-644F-F0690F9FAFBD}"/>
              </a:ext>
            </a:extLst>
          </p:cNvPr>
          <p:cNvSpPr txBox="1"/>
          <p:nvPr/>
        </p:nvSpPr>
        <p:spPr>
          <a:xfrm>
            <a:off x="8466859" y="5376611"/>
            <a:ext cx="5207793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/>
                <a:cs typeface="Times New Roman"/>
              </a:rPr>
              <a:t>Submitted by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/>
                <a:cs typeface="Times New Roman"/>
              </a:rPr>
              <a:t>: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/>
              <a:cs typeface="Times New Roman"/>
            </a:endParaRP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/>
                <a:cs typeface="Times New Roman"/>
              </a:rPr>
              <a:t>Aditya Rana(20BCS5643)</a:t>
            </a:r>
          </a:p>
          <a:p>
            <a:endParaRPr lang="en-US" dirty="0">
              <a:solidFill>
                <a:schemeClr val="bg1"/>
              </a:solidFill>
              <a:latin typeface="Avenir Next LT Pro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7">
            <a:extLst>
              <a:ext uri="{FF2B5EF4-FFF2-40B4-BE49-F238E27FC236}">
                <a16:creationId xmlns:a16="http://schemas.microsoft.com/office/drawing/2014/main" id="{C4DD10E6-914E-4F17-ABD5-8F016C23EE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9">
            <a:extLst>
              <a:ext uri="{FF2B5EF4-FFF2-40B4-BE49-F238E27FC236}">
                <a16:creationId xmlns:a16="http://schemas.microsoft.com/office/drawing/2014/main" id="{F9023182-6D3E-438B-8E1A-DBF47C70D7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51628" cy="6858000"/>
          </a:xfrm>
          <a:custGeom>
            <a:avLst/>
            <a:gdLst>
              <a:gd name="connsiteX0" fmla="*/ 0 w 7351628"/>
              <a:gd name="connsiteY0" fmla="*/ 0 h 6858000"/>
              <a:gd name="connsiteX1" fmla="*/ 1482273 w 7351628"/>
              <a:gd name="connsiteY1" fmla="*/ 0 h 6858000"/>
              <a:gd name="connsiteX2" fmla="*/ 2438400 w 7351628"/>
              <a:gd name="connsiteY2" fmla="*/ 0 h 6858000"/>
              <a:gd name="connsiteX3" fmla="*/ 7351628 w 7351628"/>
              <a:gd name="connsiteY3" fmla="*/ 0 h 6858000"/>
              <a:gd name="connsiteX4" fmla="*/ 3920673 w 7351628"/>
              <a:gd name="connsiteY4" fmla="*/ 3430955 h 6858000"/>
              <a:gd name="connsiteX5" fmla="*/ 7175072 w 7351628"/>
              <a:gd name="connsiteY5" fmla="*/ 6857446 h 6858000"/>
              <a:gd name="connsiteX6" fmla="*/ 7196984 w 7351628"/>
              <a:gd name="connsiteY6" fmla="*/ 6858000 h 6858000"/>
              <a:gd name="connsiteX7" fmla="*/ 2438400 w 7351628"/>
              <a:gd name="connsiteY7" fmla="*/ 6858000 h 6858000"/>
              <a:gd name="connsiteX8" fmla="*/ 1482273 w 7351628"/>
              <a:gd name="connsiteY8" fmla="*/ 6858000 h 6858000"/>
              <a:gd name="connsiteX9" fmla="*/ 0 w 735162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51628" h="6858000">
                <a:moveTo>
                  <a:pt x="0" y="0"/>
                </a:moveTo>
                <a:lnTo>
                  <a:pt x="1482273" y="0"/>
                </a:lnTo>
                <a:lnTo>
                  <a:pt x="2438400" y="0"/>
                </a:lnTo>
                <a:lnTo>
                  <a:pt x="7351628" y="0"/>
                </a:lnTo>
                <a:cubicBezTo>
                  <a:pt x="5456764" y="0"/>
                  <a:pt x="3920673" y="1536091"/>
                  <a:pt x="3920673" y="3430955"/>
                </a:cubicBezTo>
                <a:cubicBezTo>
                  <a:pt x="3920673" y="5266604"/>
                  <a:pt x="5362258" y="6765554"/>
                  <a:pt x="7175072" y="6857446"/>
                </a:cubicBezTo>
                <a:lnTo>
                  <a:pt x="7196984" y="6858000"/>
                </a:lnTo>
                <a:lnTo>
                  <a:pt x="2438400" y="6858000"/>
                </a:lnTo>
                <a:lnTo>
                  <a:pt x="148227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31">
            <a:extLst>
              <a:ext uri="{FF2B5EF4-FFF2-40B4-BE49-F238E27FC236}">
                <a16:creationId xmlns:a16="http://schemas.microsoft.com/office/drawing/2014/main" id="{66989A7B-378A-4C5A-83D3-92770B761BE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6350" y="0"/>
            <a:ext cx="7351628" cy="6858000"/>
          </a:xfrm>
          <a:custGeom>
            <a:avLst/>
            <a:gdLst>
              <a:gd name="connsiteX0" fmla="*/ 0 w 7351628"/>
              <a:gd name="connsiteY0" fmla="*/ 0 h 6858000"/>
              <a:gd name="connsiteX1" fmla="*/ 1482273 w 7351628"/>
              <a:gd name="connsiteY1" fmla="*/ 0 h 6858000"/>
              <a:gd name="connsiteX2" fmla="*/ 2438400 w 7351628"/>
              <a:gd name="connsiteY2" fmla="*/ 0 h 6858000"/>
              <a:gd name="connsiteX3" fmla="*/ 7351628 w 7351628"/>
              <a:gd name="connsiteY3" fmla="*/ 0 h 6858000"/>
              <a:gd name="connsiteX4" fmla="*/ 3920673 w 7351628"/>
              <a:gd name="connsiteY4" fmla="*/ 3430955 h 6858000"/>
              <a:gd name="connsiteX5" fmla="*/ 7175072 w 7351628"/>
              <a:gd name="connsiteY5" fmla="*/ 6857446 h 6858000"/>
              <a:gd name="connsiteX6" fmla="*/ 7196984 w 7351628"/>
              <a:gd name="connsiteY6" fmla="*/ 6858000 h 6858000"/>
              <a:gd name="connsiteX7" fmla="*/ 2438400 w 7351628"/>
              <a:gd name="connsiteY7" fmla="*/ 6858000 h 6858000"/>
              <a:gd name="connsiteX8" fmla="*/ 1482273 w 7351628"/>
              <a:gd name="connsiteY8" fmla="*/ 6858000 h 6858000"/>
              <a:gd name="connsiteX9" fmla="*/ 0 w 735162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51628" h="6858000">
                <a:moveTo>
                  <a:pt x="0" y="0"/>
                </a:moveTo>
                <a:lnTo>
                  <a:pt x="1482273" y="0"/>
                </a:lnTo>
                <a:lnTo>
                  <a:pt x="2438400" y="0"/>
                </a:lnTo>
                <a:lnTo>
                  <a:pt x="7351628" y="0"/>
                </a:lnTo>
                <a:cubicBezTo>
                  <a:pt x="5456764" y="0"/>
                  <a:pt x="3920673" y="1536091"/>
                  <a:pt x="3920673" y="3430955"/>
                </a:cubicBezTo>
                <a:cubicBezTo>
                  <a:pt x="3920673" y="5266604"/>
                  <a:pt x="5362258" y="6765554"/>
                  <a:pt x="7175072" y="6857446"/>
                </a:cubicBezTo>
                <a:lnTo>
                  <a:pt x="7196984" y="6858000"/>
                </a:lnTo>
                <a:lnTo>
                  <a:pt x="2438400" y="6858000"/>
                </a:lnTo>
                <a:lnTo>
                  <a:pt x="148227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0F760-C0C6-2453-EDDA-D02E43938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685800"/>
            <a:ext cx="2984390" cy="5486400"/>
          </a:xfrm>
        </p:spPr>
        <p:txBody>
          <a:bodyPr anchor="ctr">
            <a:normAutofit/>
          </a:bodyPr>
          <a:lstStyle/>
          <a:p>
            <a:r>
              <a:rPr lang="en-US" sz="3100">
                <a:solidFill>
                  <a:srgbClr val="FFFFFF"/>
                </a:solidFill>
              </a:rPr>
              <a:t>Introduction </a:t>
            </a:r>
          </a:p>
        </p:txBody>
      </p:sp>
      <p:sp useBgFill="1">
        <p:nvSpPr>
          <p:cNvPr id="39" name="Freeform: Shape 33">
            <a:extLst>
              <a:ext uri="{FF2B5EF4-FFF2-40B4-BE49-F238E27FC236}">
                <a16:creationId xmlns:a16="http://schemas.microsoft.com/office/drawing/2014/main" id="{D493E550-6182-46EC-9D62-577FCFBA60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898035" y="-3910"/>
            <a:ext cx="5963231" cy="6861910"/>
          </a:xfrm>
          <a:custGeom>
            <a:avLst/>
            <a:gdLst>
              <a:gd name="connsiteX0" fmla="*/ 2532276 w 5963231"/>
              <a:gd name="connsiteY0" fmla="*/ 6861910 h 6861910"/>
              <a:gd name="connsiteX1" fmla="*/ 2377645 w 5963231"/>
              <a:gd name="connsiteY1" fmla="*/ 6858000 h 6861910"/>
              <a:gd name="connsiteX2" fmla="*/ 0 w 5963231"/>
              <a:gd name="connsiteY2" fmla="*/ 6858000 h 6861910"/>
              <a:gd name="connsiteX3" fmla="*/ 0 w 5963231"/>
              <a:gd name="connsiteY3" fmla="*/ 0 h 6861910"/>
              <a:gd name="connsiteX4" fmla="*/ 2532276 w 5963231"/>
              <a:gd name="connsiteY4" fmla="*/ 0 h 6861910"/>
              <a:gd name="connsiteX5" fmla="*/ 2547568 w 5963231"/>
              <a:gd name="connsiteY5" fmla="*/ 0 h 6861910"/>
              <a:gd name="connsiteX6" fmla="*/ 2547568 w 5963231"/>
              <a:gd name="connsiteY6" fmla="*/ 387 h 6861910"/>
              <a:gd name="connsiteX7" fmla="*/ 2708832 w 5963231"/>
              <a:gd name="connsiteY7" fmla="*/ 4464 h 6861910"/>
              <a:gd name="connsiteX8" fmla="*/ 5963231 w 5963231"/>
              <a:gd name="connsiteY8" fmla="*/ 3430955 h 6861910"/>
              <a:gd name="connsiteX9" fmla="*/ 2532276 w 5963231"/>
              <a:gd name="connsiteY9" fmla="*/ 6861910 h 6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63231" h="6861910">
                <a:moveTo>
                  <a:pt x="2532276" y="6861910"/>
                </a:moveTo>
                <a:lnTo>
                  <a:pt x="2377645" y="6858000"/>
                </a:lnTo>
                <a:lnTo>
                  <a:pt x="0" y="6858000"/>
                </a:lnTo>
                <a:lnTo>
                  <a:pt x="0" y="0"/>
                </a:lnTo>
                <a:lnTo>
                  <a:pt x="2532276" y="0"/>
                </a:lnTo>
                <a:lnTo>
                  <a:pt x="2547568" y="0"/>
                </a:lnTo>
                <a:lnTo>
                  <a:pt x="2547568" y="387"/>
                </a:lnTo>
                <a:lnTo>
                  <a:pt x="2708832" y="4464"/>
                </a:lnTo>
                <a:cubicBezTo>
                  <a:pt x="4521646" y="96356"/>
                  <a:pt x="5963231" y="1595306"/>
                  <a:pt x="5963231" y="3430955"/>
                </a:cubicBezTo>
                <a:cubicBezTo>
                  <a:pt x="5963231" y="5325819"/>
                  <a:pt x="4427140" y="6861910"/>
                  <a:pt x="2532276" y="6861910"/>
                </a:cubicBezTo>
                <a:close/>
              </a:path>
            </a:pathLst>
          </a:custGeom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44369A4C-46E6-B65A-A8B2-428DE70199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1273259"/>
              </p:ext>
            </p:extLst>
          </p:nvPr>
        </p:nvGraphicFramePr>
        <p:xfrm>
          <a:off x="5312967" y="781050"/>
          <a:ext cx="6400401" cy="53889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584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2">
            <a:extLst>
              <a:ext uri="{FF2B5EF4-FFF2-40B4-BE49-F238E27FC236}">
                <a16:creationId xmlns:a16="http://schemas.microsoft.com/office/drawing/2014/main" id="{6AE74EBA-D2C0-48AE-BC45-68F2A5D409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4">
            <a:extLst>
              <a:ext uri="{FF2B5EF4-FFF2-40B4-BE49-F238E27FC236}">
                <a16:creationId xmlns:a16="http://schemas.microsoft.com/office/drawing/2014/main" id="{FB26DDCB-14E3-4156-835C-B9A6A4300C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203942" cy="21289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741818-69C6-11A3-5BF5-A5AB5265A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91670"/>
            <a:ext cx="9914860" cy="110564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O</a:t>
            </a:r>
            <a:r>
              <a:rPr lang="en-US" sz="4400" dirty="0" smtClean="0">
                <a:solidFill>
                  <a:srgbClr val="FFFFFF"/>
                </a:solidFill>
              </a:rPr>
              <a:t>bjective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48" name="Freeform: Shape 36">
            <a:extLst>
              <a:ext uri="{FF2B5EF4-FFF2-40B4-BE49-F238E27FC236}">
                <a16:creationId xmlns:a16="http://schemas.microsoft.com/office/drawing/2014/main" id="{83299DC6-FC4C-47A5-B9DE-DD3011E194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9860295" y="0"/>
            <a:ext cx="2343647" cy="4385568"/>
          </a:xfrm>
          <a:custGeom>
            <a:avLst/>
            <a:gdLst>
              <a:gd name="connsiteX0" fmla="*/ 0 w 2343647"/>
              <a:gd name="connsiteY0" fmla="*/ 0 h 4385568"/>
              <a:gd name="connsiteX1" fmla="*/ 13818 w 2343647"/>
              <a:gd name="connsiteY1" fmla="*/ 0 h 4385568"/>
              <a:gd name="connsiteX2" fmla="*/ 34560 w 2343647"/>
              <a:gd name="connsiteY2" fmla="*/ 141658 h 4385568"/>
              <a:gd name="connsiteX3" fmla="*/ 2208831 w 2343647"/>
              <a:gd name="connsiteY3" fmla="*/ 2118828 h 4385568"/>
              <a:gd name="connsiteX4" fmla="*/ 2343647 w 2343647"/>
              <a:gd name="connsiteY4" fmla="*/ 2125211 h 4385568"/>
              <a:gd name="connsiteX5" fmla="*/ 2208831 w 2343647"/>
              <a:gd name="connsiteY5" fmla="*/ 2131594 h 4385568"/>
              <a:gd name="connsiteX6" fmla="*/ 3143 w 2343647"/>
              <a:gd name="connsiteY6" fmla="*/ 4323325 h 4385568"/>
              <a:gd name="connsiteX7" fmla="*/ 0 w 2343647"/>
              <a:gd name="connsiteY7" fmla="*/ 4385568 h 4385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3647" h="4385568">
                <a:moveTo>
                  <a:pt x="0" y="0"/>
                </a:moveTo>
                <a:lnTo>
                  <a:pt x="13818" y="0"/>
                </a:lnTo>
                <a:lnTo>
                  <a:pt x="34560" y="141658"/>
                </a:lnTo>
                <a:cubicBezTo>
                  <a:pt x="237593" y="1199063"/>
                  <a:pt x="1119361" y="2015131"/>
                  <a:pt x="2208831" y="2118828"/>
                </a:cubicBezTo>
                <a:lnTo>
                  <a:pt x="2343647" y="2125211"/>
                </a:lnTo>
                <a:lnTo>
                  <a:pt x="2208831" y="2131594"/>
                </a:lnTo>
                <a:cubicBezTo>
                  <a:pt x="1046730" y="2242204"/>
                  <a:pt x="120947" y="3163335"/>
                  <a:pt x="3143" y="4323325"/>
                </a:cubicBezTo>
                <a:lnTo>
                  <a:pt x="0" y="43855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38">
            <a:extLst>
              <a:ext uri="{FF2B5EF4-FFF2-40B4-BE49-F238E27FC236}">
                <a16:creationId xmlns:a16="http://schemas.microsoft.com/office/drawing/2014/main" id="{A455CAC4-59BE-4CCB-9569-D2A1AAA3AD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9860295" y="0"/>
            <a:ext cx="2343647" cy="4385568"/>
          </a:xfrm>
          <a:custGeom>
            <a:avLst/>
            <a:gdLst>
              <a:gd name="connsiteX0" fmla="*/ 0 w 2343647"/>
              <a:gd name="connsiteY0" fmla="*/ 0 h 4385568"/>
              <a:gd name="connsiteX1" fmla="*/ 13818 w 2343647"/>
              <a:gd name="connsiteY1" fmla="*/ 0 h 4385568"/>
              <a:gd name="connsiteX2" fmla="*/ 34560 w 2343647"/>
              <a:gd name="connsiteY2" fmla="*/ 141658 h 4385568"/>
              <a:gd name="connsiteX3" fmla="*/ 2208831 w 2343647"/>
              <a:gd name="connsiteY3" fmla="*/ 2118828 h 4385568"/>
              <a:gd name="connsiteX4" fmla="*/ 2343647 w 2343647"/>
              <a:gd name="connsiteY4" fmla="*/ 2125211 h 4385568"/>
              <a:gd name="connsiteX5" fmla="*/ 2208831 w 2343647"/>
              <a:gd name="connsiteY5" fmla="*/ 2131594 h 4385568"/>
              <a:gd name="connsiteX6" fmla="*/ 3143 w 2343647"/>
              <a:gd name="connsiteY6" fmla="*/ 4323325 h 4385568"/>
              <a:gd name="connsiteX7" fmla="*/ 0 w 2343647"/>
              <a:gd name="connsiteY7" fmla="*/ 4385568 h 4385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3647" h="4385568">
                <a:moveTo>
                  <a:pt x="0" y="0"/>
                </a:moveTo>
                <a:lnTo>
                  <a:pt x="13818" y="0"/>
                </a:lnTo>
                <a:lnTo>
                  <a:pt x="34560" y="141658"/>
                </a:lnTo>
                <a:cubicBezTo>
                  <a:pt x="237593" y="1199063"/>
                  <a:pt x="1119361" y="2015131"/>
                  <a:pt x="2208831" y="2118828"/>
                </a:cubicBezTo>
                <a:lnTo>
                  <a:pt x="2343647" y="2125211"/>
                </a:lnTo>
                <a:lnTo>
                  <a:pt x="2208831" y="2131594"/>
                </a:lnTo>
                <a:cubicBezTo>
                  <a:pt x="1046730" y="2242204"/>
                  <a:pt x="120947" y="3163335"/>
                  <a:pt x="3143" y="4323325"/>
                </a:cubicBezTo>
                <a:lnTo>
                  <a:pt x="0" y="4385568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42C5EC24-F4E9-BCBA-01ED-E8CC1FABA6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0806166"/>
              </p:ext>
            </p:extLst>
          </p:nvPr>
        </p:nvGraphicFramePr>
        <p:xfrm>
          <a:off x="419101" y="2523664"/>
          <a:ext cx="11377611" cy="41890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93158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65">
            <a:extLst>
              <a:ext uri="{FF2B5EF4-FFF2-40B4-BE49-F238E27FC236}">
                <a16:creationId xmlns:a16="http://schemas.microsoft.com/office/drawing/2014/main" id="{C4DD10E6-914E-4F17-ABD5-8F016C23EE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67">
            <a:extLst>
              <a:ext uri="{FF2B5EF4-FFF2-40B4-BE49-F238E27FC236}">
                <a16:creationId xmlns:a16="http://schemas.microsoft.com/office/drawing/2014/main" id="{F9023182-6D3E-438B-8E1A-DBF47C70D7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51628" cy="6858000"/>
          </a:xfrm>
          <a:custGeom>
            <a:avLst/>
            <a:gdLst>
              <a:gd name="connsiteX0" fmla="*/ 0 w 7351628"/>
              <a:gd name="connsiteY0" fmla="*/ 0 h 6858000"/>
              <a:gd name="connsiteX1" fmla="*/ 1482273 w 7351628"/>
              <a:gd name="connsiteY1" fmla="*/ 0 h 6858000"/>
              <a:gd name="connsiteX2" fmla="*/ 2438400 w 7351628"/>
              <a:gd name="connsiteY2" fmla="*/ 0 h 6858000"/>
              <a:gd name="connsiteX3" fmla="*/ 7351628 w 7351628"/>
              <a:gd name="connsiteY3" fmla="*/ 0 h 6858000"/>
              <a:gd name="connsiteX4" fmla="*/ 3920673 w 7351628"/>
              <a:gd name="connsiteY4" fmla="*/ 3430955 h 6858000"/>
              <a:gd name="connsiteX5" fmla="*/ 7175072 w 7351628"/>
              <a:gd name="connsiteY5" fmla="*/ 6857446 h 6858000"/>
              <a:gd name="connsiteX6" fmla="*/ 7196984 w 7351628"/>
              <a:gd name="connsiteY6" fmla="*/ 6858000 h 6858000"/>
              <a:gd name="connsiteX7" fmla="*/ 2438400 w 7351628"/>
              <a:gd name="connsiteY7" fmla="*/ 6858000 h 6858000"/>
              <a:gd name="connsiteX8" fmla="*/ 1482273 w 7351628"/>
              <a:gd name="connsiteY8" fmla="*/ 6858000 h 6858000"/>
              <a:gd name="connsiteX9" fmla="*/ 0 w 735162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51628" h="6858000">
                <a:moveTo>
                  <a:pt x="0" y="0"/>
                </a:moveTo>
                <a:lnTo>
                  <a:pt x="1482273" y="0"/>
                </a:lnTo>
                <a:lnTo>
                  <a:pt x="2438400" y="0"/>
                </a:lnTo>
                <a:lnTo>
                  <a:pt x="7351628" y="0"/>
                </a:lnTo>
                <a:cubicBezTo>
                  <a:pt x="5456764" y="0"/>
                  <a:pt x="3920673" y="1536091"/>
                  <a:pt x="3920673" y="3430955"/>
                </a:cubicBezTo>
                <a:cubicBezTo>
                  <a:pt x="3920673" y="5266604"/>
                  <a:pt x="5362258" y="6765554"/>
                  <a:pt x="7175072" y="6857446"/>
                </a:cubicBezTo>
                <a:lnTo>
                  <a:pt x="7196984" y="6858000"/>
                </a:lnTo>
                <a:lnTo>
                  <a:pt x="2438400" y="6858000"/>
                </a:lnTo>
                <a:lnTo>
                  <a:pt x="148227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6" name="Freeform: Shape 69">
            <a:extLst>
              <a:ext uri="{FF2B5EF4-FFF2-40B4-BE49-F238E27FC236}">
                <a16:creationId xmlns:a16="http://schemas.microsoft.com/office/drawing/2014/main" id="{66989A7B-378A-4C5A-83D3-92770B761BE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6350" y="0"/>
            <a:ext cx="7351628" cy="6858000"/>
          </a:xfrm>
          <a:custGeom>
            <a:avLst/>
            <a:gdLst>
              <a:gd name="connsiteX0" fmla="*/ 0 w 7351628"/>
              <a:gd name="connsiteY0" fmla="*/ 0 h 6858000"/>
              <a:gd name="connsiteX1" fmla="*/ 1482273 w 7351628"/>
              <a:gd name="connsiteY1" fmla="*/ 0 h 6858000"/>
              <a:gd name="connsiteX2" fmla="*/ 2438400 w 7351628"/>
              <a:gd name="connsiteY2" fmla="*/ 0 h 6858000"/>
              <a:gd name="connsiteX3" fmla="*/ 7351628 w 7351628"/>
              <a:gd name="connsiteY3" fmla="*/ 0 h 6858000"/>
              <a:gd name="connsiteX4" fmla="*/ 3920673 w 7351628"/>
              <a:gd name="connsiteY4" fmla="*/ 3430955 h 6858000"/>
              <a:gd name="connsiteX5" fmla="*/ 7175072 w 7351628"/>
              <a:gd name="connsiteY5" fmla="*/ 6857446 h 6858000"/>
              <a:gd name="connsiteX6" fmla="*/ 7196984 w 7351628"/>
              <a:gd name="connsiteY6" fmla="*/ 6858000 h 6858000"/>
              <a:gd name="connsiteX7" fmla="*/ 2438400 w 7351628"/>
              <a:gd name="connsiteY7" fmla="*/ 6858000 h 6858000"/>
              <a:gd name="connsiteX8" fmla="*/ 1482273 w 7351628"/>
              <a:gd name="connsiteY8" fmla="*/ 6858000 h 6858000"/>
              <a:gd name="connsiteX9" fmla="*/ 0 w 735162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51628" h="6858000">
                <a:moveTo>
                  <a:pt x="0" y="0"/>
                </a:moveTo>
                <a:lnTo>
                  <a:pt x="1482273" y="0"/>
                </a:lnTo>
                <a:lnTo>
                  <a:pt x="2438400" y="0"/>
                </a:lnTo>
                <a:lnTo>
                  <a:pt x="7351628" y="0"/>
                </a:lnTo>
                <a:cubicBezTo>
                  <a:pt x="5456764" y="0"/>
                  <a:pt x="3920673" y="1536091"/>
                  <a:pt x="3920673" y="3430955"/>
                </a:cubicBezTo>
                <a:cubicBezTo>
                  <a:pt x="3920673" y="5266604"/>
                  <a:pt x="5362258" y="6765554"/>
                  <a:pt x="7175072" y="6857446"/>
                </a:cubicBezTo>
                <a:lnTo>
                  <a:pt x="7196984" y="6858000"/>
                </a:lnTo>
                <a:lnTo>
                  <a:pt x="2438400" y="6858000"/>
                </a:lnTo>
                <a:lnTo>
                  <a:pt x="148227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9E8CC4-F50C-C411-6378-66AF3BCC4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685800"/>
            <a:ext cx="2984390" cy="5486400"/>
          </a:xfrm>
        </p:spPr>
        <p:txBody>
          <a:bodyPr anchor="ctr"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Technology used</a:t>
            </a:r>
          </a:p>
        </p:txBody>
      </p:sp>
      <p:sp useBgFill="1">
        <p:nvSpPr>
          <p:cNvPr id="77" name="Freeform: Shape 71">
            <a:extLst>
              <a:ext uri="{FF2B5EF4-FFF2-40B4-BE49-F238E27FC236}">
                <a16:creationId xmlns:a16="http://schemas.microsoft.com/office/drawing/2014/main" id="{D493E550-6182-46EC-9D62-577FCFBA60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898035" y="-3910"/>
            <a:ext cx="5963231" cy="6861910"/>
          </a:xfrm>
          <a:custGeom>
            <a:avLst/>
            <a:gdLst>
              <a:gd name="connsiteX0" fmla="*/ 2532276 w 5963231"/>
              <a:gd name="connsiteY0" fmla="*/ 6861910 h 6861910"/>
              <a:gd name="connsiteX1" fmla="*/ 2377645 w 5963231"/>
              <a:gd name="connsiteY1" fmla="*/ 6858000 h 6861910"/>
              <a:gd name="connsiteX2" fmla="*/ 0 w 5963231"/>
              <a:gd name="connsiteY2" fmla="*/ 6858000 h 6861910"/>
              <a:gd name="connsiteX3" fmla="*/ 0 w 5963231"/>
              <a:gd name="connsiteY3" fmla="*/ 0 h 6861910"/>
              <a:gd name="connsiteX4" fmla="*/ 2532276 w 5963231"/>
              <a:gd name="connsiteY4" fmla="*/ 0 h 6861910"/>
              <a:gd name="connsiteX5" fmla="*/ 2547568 w 5963231"/>
              <a:gd name="connsiteY5" fmla="*/ 0 h 6861910"/>
              <a:gd name="connsiteX6" fmla="*/ 2547568 w 5963231"/>
              <a:gd name="connsiteY6" fmla="*/ 387 h 6861910"/>
              <a:gd name="connsiteX7" fmla="*/ 2708832 w 5963231"/>
              <a:gd name="connsiteY7" fmla="*/ 4464 h 6861910"/>
              <a:gd name="connsiteX8" fmla="*/ 5963231 w 5963231"/>
              <a:gd name="connsiteY8" fmla="*/ 3430955 h 6861910"/>
              <a:gd name="connsiteX9" fmla="*/ 2532276 w 5963231"/>
              <a:gd name="connsiteY9" fmla="*/ 6861910 h 6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63231" h="6861910">
                <a:moveTo>
                  <a:pt x="2532276" y="6861910"/>
                </a:moveTo>
                <a:lnTo>
                  <a:pt x="2377645" y="6858000"/>
                </a:lnTo>
                <a:lnTo>
                  <a:pt x="0" y="6858000"/>
                </a:lnTo>
                <a:lnTo>
                  <a:pt x="0" y="0"/>
                </a:lnTo>
                <a:lnTo>
                  <a:pt x="2532276" y="0"/>
                </a:lnTo>
                <a:lnTo>
                  <a:pt x="2547568" y="0"/>
                </a:lnTo>
                <a:lnTo>
                  <a:pt x="2547568" y="387"/>
                </a:lnTo>
                <a:lnTo>
                  <a:pt x="2708832" y="4464"/>
                </a:lnTo>
                <a:cubicBezTo>
                  <a:pt x="4521646" y="96356"/>
                  <a:pt x="5963231" y="1595306"/>
                  <a:pt x="5963231" y="3430955"/>
                </a:cubicBezTo>
                <a:cubicBezTo>
                  <a:pt x="5963231" y="5325819"/>
                  <a:pt x="4427140" y="6861910"/>
                  <a:pt x="2532276" y="6861910"/>
                </a:cubicBezTo>
                <a:close/>
              </a:path>
            </a:pathLst>
          </a:custGeom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1" name="Content Placeholder 2">
            <a:extLst>
              <a:ext uri="{FF2B5EF4-FFF2-40B4-BE49-F238E27FC236}">
                <a16:creationId xmlns:a16="http://schemas.microsoft.com/office/drawing/2014/main" id="{DB508FDE-2FF7-AD6F-C17F-3EBDA33DB0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2533231"/>
              </p:ext>
            </p:extLst>
          </p:nvPr>
        </p:nvGraphicFramePr>
        <p:xfrm>
          <a:off x="5181998" y="685800"/>
          <a:ext cx="6400401" cy="53889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509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FF30AE3-5A36-4C87-A232-1BB2380AE7A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525B5FF-E13A-45B8-AE8F-C24F2DD7DC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3942" cy="21289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A23B282-46D3-4D08-AA8B-B34C55AD43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942" y="0"/>
            <a:ext cx="2343647" cy="4385568"/>
          </a:xfrm>
          <a:custGeom>
            <a:avLst/>
            <a:gdLst>
              <a:gd name="connsiteX0" fmla="*/ 0 w 2343647"/>
              <a:gd name="connsiteY0" fmla="*/ 0 h 4385568"/>
              <a:gd name="connsiteX1" fmla="*/ 13818 w 2343647"/>
              <a:gd name="connsiteY1" fmla="*/ 0 h 4385568"/>
              <a:gd name="connsiteX2" fmla="*/ 34560 w 2343647"/>
              <a:gd name="connsiteY2" fmla="*/ 141658 h 4385568"/>
              <a:gd name="connsiteX3" fmla="*/ 2208831 w 2343647"/>
              <a:gd name="connsiteY3" fmla="*/ 2118828 h 4385568"/>
              <a:gd name="connsiteX4" fmla="*/ 2343647 w 2343647"/>
              <a:gd name="connsiteY4" fmla="*/ 2125211 h 4385568"/>
              <a:gd name="connsiteX5" fmla="*/ 2208831 w 2343647"/>
              <a:gd name="connsiteY5" fmla="*/ 2131594 h 4385568"/>
              <a:gd name="connsiteX6" fmla="*/ 3143 w 2343647"/>
              <a:gd name="connsiteY6" fmla="*/ 4323325 h 4385568"/>
              <a:gd name="connsiteX7" fmla="*/ 0 w 2343647"/>
              <a:gd name="connsiteY7" fmla="*/ 4385568 h 4385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3647" h="4385568">
                <a:moveTo>
                  <a:pt x="0" y="0"/>
                </a:moveTo>
                <a:lnTo>
                  <a:pt x="13818" y="0"/>
                </a:lnTo>
                <a:lnTo>
                  <a:pt x="34560" y="141658"/>
                </a:lnTo>
                <a:cubicBezTo>
                  <a:pt x="237593" y="1199063"/>
                  <a:pt x="1119361" y="2015131"/>
                  <a:pt x="2208831" y="2118828"/>
                </a:cubicBezTo>
                <a:lnTo>
                  <a:pt x="2343647" y="2125211"/>
                </a:lnTo>
                <a:lnTo>
                  <a:pt x="2208831" y="2131594"/>
                </a:lnTo>
                <a:cubicBezTo>
                  <a:pt x="1046730" y="2242204"/>
                  <a:pt x="120947" y="3163335"/>
                  <a:pt x="3143" y="4323325"/>
                </a:cubicBezTo>
                <a:lnTo>
                  <a:pt x="0" y="43855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309C63A-BB43-4695-A368-9B4D722F13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343647" cy="4385568"/>
          </a:xfrm>
          <a:custGeom>
            <a:avLst/>
            <a:gdLst>
              <a:gd name="connsiteX0" fmla="*/ 0 w 2343647"/>
              <a:gd name="connsiteY0" fmla="*/ 0 h 4385568"/>
              <a:gd name="connsiteX1" fmla="*/ 13818 w 2343647"/>
              <a:gd name="connsiteY1" fmla="*/ 0 h 4385568"/>
              <a:gd name="connsiteX2" fmla="*/ 34560 w 2343647"/>
              <a:gd name="connsiteY2" fmla="*/ 141658 h 4385568"/>
              <a:gd name="connsiteX3" fmla="*/ 2208831 w 2343647"/>
              <a:gd name="connsiteY3" fmla="*/ 2118828 h 4385568"/>
              <a:gd name="connsiteX4" fmla="*/ 2343647 w 2343647"/>
              <a:gd name="connsiteY4" fmla="*/ 2125211 h 4385568"/>
              <a:gd name="connsiteX5" fmla="*/ 2208831 w 2343647"/>
              <a:gd name="connsiteY5" fmla="*/ 2131594 h 4385568"/>
              <a:gd name="connsiteX6" fmla="*/ 3143 w 2343647"/>
              <a:gd name="connsiteY6" fmla="*/ 4323325 h 4385568"/>
              <a:gd name="connsiteX7" fmla="*/ 0 w 2343647"/>
              <a:gd name="connsiteY7" fmla="*/ 4385568 h 4385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3647" h="4385568">
                <a:moveTo>
                  <a:pt x="0" y="0"/>
                </a:moveTo>
                <a:lnTo>
                  <a:pt x="13818" y="0"/>
                </a:lnTo>
                <a:lnTo>
                  <a:pt x="34560" y="141658"/>
                </a:lnTo>
                <a:cubicBezTo>
                  <a:pt x="237593" y="1199063"/>
                  <a:pt x="1119361" y="2015131"/>
                  <a:pt x="2208831" y="2118828"/>
                </a:cubicBezTo>
                <a:lnTo>
                  <a:pt x="2343647" y="2125211"/>
                </a:lnTo>
                <a:lnTo>
                  <a:pt x="2208831" y="2131594"/>
                </a:lnTo>
                <a:cubicBezTo>
                  <a:pt x="1046730" y="2242204"/>
                  <a:pt x="120947" y="3163335"/>
                  <a:pt x="3143" y="4323325"/>
                </a:cubicBezTo>
                <a:lnTo>
                  <a:pt x="0" y="4385568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DD2D61-7600-D971-5441-C26D57731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443459"/>
            <a:ext cx="9914859" cy="1291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DESIGN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B42195-B361-3B12-903E-3F373BBC3CBE}"/>
              </a:ext>
            </a:extLst>
          </p:cNvPr>
          <p:cNvSpPr txBox="1"/>
          <p:nvPr/>
        </p:nvSpPr>
        <p:spPr>
          <a:xfrm>
            <a:off x="914400" y="2766727"/>
            <a:ext cx="6705600" cy="341023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120000"/>
              </a:lnSpc>
              <a:spcAft>
                <a:spcPts val="600"/>
              </a:spcAft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ER DIAGRAM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4CF7041F-4DB8-8CCD-333B-9519351FC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4823" y="2744121"/>
            <a:ext cx="9024257" cy="376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13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54E4A1-6024-4D18-89EA-EB7EF53D34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84965AF-C953-45C8-BD68-12F8B58810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56" y="0"/>
            <a:ext cx="12186844" cy="2128964"/>
          </a:xfrm>
          <a:custGeom>
            <a:avLst/>
            <a:gdLst>
              <a:gd name="connsiteX0" fmla="*/ 0 w 12186844"/>
              <a:gd name="connsiteY0" fmla="*/ 0 h 2128964"/>
              <a:gd name="connsiteX1" fmla="*/ 12186844 w 12186844"/>
              <a:gd name="connsiteY1" fmla="*/ 0 h 2128964"/>
              <a:gd name="connsiteX2" fmla="*/ 12186844 w 12186844"/>
              <a:gd name="connsiteY2" fmla="*/ 2128964 h 2128964"/>
              <a:gd name="connsiteX3" fmla="*/ 2247277 w 12186844"/>
              <a:gd name="connsiteY3" fmla="*/ 2128964 h 2128964"/>
              <a:gd name="connsiteX4" fmla="*/ 2326545 w 12186844"/>
              <a:gd name="connsiteY4" fmla="*/ 2125211 h 2128964"/>
              <a:gd name="connsiteX5" fmla="*/ 2191729 w 12186844"/>
              <a:gd name="connsiteY5" fmla="*/ 2118828 h 2128964"/>
              <a:gd name="connsiteX6" fmla="*/ 66975 w 12186844"/>
              <a:gd name="connsiteY6" fmla="*/ 349781 h 2128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6844" h="2128964">
                <a:moveTo>
                  <a:pt x="0" y="0"/>
                </a:moveTo>
                <a:lnTo>
                  <a:pt x="12186844" y="0"/>
                </a:lnTo>
                <a:lnTo>
                  <a:pt x="12186844" y="2128964"/>
                </a:lnTo>
                <a:lnTo>
                  <a:pt x="2247277" y="2128964"/>
                </a:lnTo>
                <a:lnTo>
                  <a:pt x="2326545" y="2125211"/>
                </a:lnTo>
                <a:lnTo>
                  <a:pt x="2191729" y="2118828"/>
                </a:lnTo>
                <a:cubicBezTo>
                  <a:pt x="1174891" y="2022044"/>
                  <a:pt x="338983" y="1304706"/>
                  <a:pt x="66975" y="3497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DECE677-C1FD-4829-8D4A-3C19A04A36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3672" y="0"/>
            <a:ext cx="2353172" cy="24319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85387-9A25-DE30-7419-2CB70A33D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10988"/>
            <a:ext cx="9344578" cy="115644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FC05F-E279-4B80-DF29-686A0A267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593074"/>
            <a:ext cx="5589767" cy="357912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DFD DIAGRAM</a:t>
            </a:r>
          </a:p>
          <a:p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0644E6E9-9E3C-19A7-FD15-A608420B4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66" y="3119284"/>
            <a:ext cx="9293678" cy="304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86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6DAA74-6928-4A84-9C3F-D130518F644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DE2EC86-78BA-4B5E-A283-4FC8EC64C6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11" y="1"/>
            <a:ext cx="5199156" cy="6857999"/>
          </a:xfrm>
          <a:custGeom>
            <a:avLst/>
            <a:gdLst>
              <a:gd name="connsiteX0" fmla="*/ 0 w 5199156"/>
              <a:gd name="connsiteY0" fmla="*/ 0 h 6857999"/>
              <a:gd name="connsiteX1" fmla="*/ 5199156 w 5199156"/>
              <a:gd name="connsiteY1" fmla="*/ 0 h 6857999"/>
              <a:gd name="connsiteX2" fmla="*/ 5199156 w 5199156"/>
              <a:gd name="connsiteY2" fmla="*/ 4404241 h 6857999"/>
              <a:gd name="connsiteX3" fmla="*/ 2996280 w 5199156"/>
              <a:gd name="connsiteY3" fmla="*/ 6845331 h 6857999"/>
              <a:gd name="connsiteX4" fmla="*/ 2762435 w 5199156"/>
              <a:gd name="connsiteY4" fmla="*/ 6857139 h 6857999"/>
              <a:gd name="connsiteX5" fmla="*/ 2762435 w 5199156"/>
              <a:gd name="connsiteY5" fmla="*/ 6857999 h 6857999"/>
              <a:gd name="connsiteX6" fmla="*/ 2745398 w 5199156"/>
              <a:gd name="connsiteY6" fmla="*/ 6857999 h 6857999"/>
              <a:gd name="connsiteX7" fmla="*/ 0 w 5199156"/>
              <a:gd name="connsiteY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9156" h="6857999">
                <a:moveTo>
                  <a:pt x="0" y="0"/>
                </a:moveTo>
                <a:lnTo>
                  <a:pt x="5199156" y="0"/>
                </a:lnTo>
                <a:lnTo>
                  <a:pt x="5199156" y="4404241"/>
                </a:lnTo>
                <a:cubicBezTo>
                  <a:pt x="5199156" y="5674715"/>
                  <a:pt x="4233603" y="6719673"/>
                  <a:pt x="2996280" y="6845331"/>
                </a:cubicBezTo>
                <a:lnTo>
                  <a:pt x="2762435" y="6857139"/>
                </a:lnTo>
                <a:lnTo>
                  <a:pt x="2762435" y="6857999"/>
                </a:lnTo>
                <a:lnTo>
                  <a:pt x="274539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CC966CD-9E88-40A4-8C1B-22FDDBF56C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10" y="-39394"/>
            <a:ext cx="2353172" cy="24319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3609E-2143-F01B-7582-0A0521AD9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919716"/>
            <a:ext cx="3787253" cy="35512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Screenshots </a:t>
            </a:r>
          </a:p>
        </p:txBody>
      </p:sp>
      <p:pic>
        <p:nvPicPr>
          <p:cNvPr id="6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61A44D0-0C3C-CDEB-76AC-54AB29EE9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578" b="5239"/>
          <a:stretch/>
        </p:blipFill>
        <p:spPr>
          <a:xfrm>
            <a:off x="5875361" y="692717"/>
            <a:ext cx="5707039" cy="2574042"/>
          </a:xfrm>
          <a:prstGeom prst="rect">
            <a:avLst/>
          </a:prstGeom>
        </p:spPr>
      </p:pic>
      <p:pic>
        <p:nvPicPr>
          <p:cNvPr id="7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30C464C9-55C0-BBFE-AEBA-CBE95B903D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43" r="-771" b="19222"/>
          <a:stretch/>
        </p:blipFill>
        <p:spPr>
          <a:xfrm>
            <a:off x="5875361" y="3804905"/>
            <a:ext cx="5707039" cy="215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09CA6CC-C9DF-440F-BE30-1167A9211C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82D7C3-4329-485C-9C81-FB5BA3FA96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8146" y="0"/>
            <a:ext cx="7643854" cy="6858000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464F6F-F0FC-075F-6D8B-CA3FFA4CC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3479" y="596393"/>
            <a:ext cx="5618922" cy="15425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</a:t>
            </a:r>
            <a:r>
              <a:rPr lang="en-US" dirty="0" smtClean="0">
                <a:solidFill>
                  <a:srgbClr val="FFFFFF"/>
                </a:solidFill>
              </a:rPr>
              <a:t>utcome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Line graph and numbers">
            <a:extLst>
              <a:ext uri="{FF2B5EF4-FFF2-40B4-BE49-F238E27FC236}">
                <a16:creationId xmlns:a16="http://schemas.microsoft.com/office/drawing/2014/main" id="{32D3621E-FA05-6CA4-E5A2-B77BBC800E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18" r="19889" b="-4"/>
          <a:stretch/>
        </p:blipFill>
        <p:spPr>
          <a:xfrm>
            <a:off x="20" y="5379"/>
            <a:ext cx="5181578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528D1-4339-6B1B-841D-74DF457EC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443" y="1717080"/>
            <a:ext cx="6067957" cy="44551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Stock Price Prediction using machine learning helps you discover the future value of company stock and other financial assets traded on an exchange</a:t>
            </a:r>
          </a:p>
          <a:p>
            <a:endParaRPr lang="en-US" sz="2400">
              <a:solidFill>
                <a:srgbClr val="FFFFFF"/>
              </a:solidFill>
              <a:latin typeface="Times New Roman"/>
              <a:ea typeface="+mn-lt"/>
              <a:cs typeface="+mn-lt"/>
            </a:endParaRPr>
          </a:p>
          <a:p>
            <a:pPr>
              <a:spcBef>
                <a:spcPts val="0"/>
              </a:spcBef>
            </a:pPr>
            <a:r>
              <a:rPr lang="en-US" sz="240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The entire idea of predicting stock prices is to gain significant profits</a:t>
            </a:r>
          </a:p>
          <a:p>
            <a:endParaRPr lang="en-US" sz="2400">
              <a:solidFill>
                <a:srgbClr val="FFFFFF"/>
              </a:solidFill>
              <a:latin typeface="Times New Roman"/>
              <a:ea typeface="+mn-lt"/>
              <a:cs typeface="+mn-lt"/>
            </a:endParaRPr>
          </a:p>
          <a:p>
            <a:endParaRPr lang="en-US" sz="2400">
              <a:solidFill>
                <a:srgbClr val="FFFFFF"/>
              </a:solidFill>
              <a:latin typeface="Times New Roman"/>
              <a:ea typeface="+mn-lt"/>
              <a:cs typeface="+mn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4A844BD-14AA-428F-A577-AF00BC3747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05014" y="3249456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5E57564-AF5B-45C2-9B42-165C77BE88F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05012" y="3249456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23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dOverlay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D63AB0"/>
      </a:accent1>
      <a:accent2>
        <a:srgbClr val="A928C4"/>
      </a:accent2>
      <a:accent3>
        <a:srgbClr val="7A3AD6"/>
      </a:accent3>
      <a:accent4>
        <a:srgbClr val="3C3DC9"/>
      </a:accent4>
      <a:accent5>
        <a:srgbClr val="3A7CD6"/>
      </a:accent5>
      <a:accent6>
        <a:srgbClr val="28ABC4"/>
      </a:accent6>
      <a:hlink>
        <a:srgbClr val="3F60BF"/>
      </a:hlink>
      <a:folHlink>
        <a:srgbClr val="7F7F7F"/>
      </a:folHlink>
    </a:clrScheme>
    <a:fontScheme name="Elephant Arial Nova Light">
      <a:majorFont>
        <a:latin typeface="Elephant"/>
        <a:ea typeface=""/>
        <a:cs typeface=""/>
      </a:majorFont>
      <a:minorFont>
        <a:latin typeface="Arial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OverlayVTI" id="{85202D65-63D3-4793-A090-FA8DF18DC0BE}" vid="{91924FCD-E846-48AE-B233-F25A78D18B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155</Words>
  <Application>Microsoft Office PowerPoint</Application>
  <PresentationFormat>Widescreen</PresentationFormat>
  <Paragraphs>26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Nova Light</vt:lpstr>
      <vt:lpstr>Avenir Next LT Pro</vt:lpstr>
      <vt:lpstr>Calibri Light</vt:lpstr>
      <vt:lpstr>Elephant</vt:lpstr>
      <vt:lpstr>Times New Roman</vt:lpstr>
      <vt:lpstr>ModOverlayVTI</vt:lpstr>
      <vt:lpstr>Stock Market Prediction </vt:lpstr>
      <vt:lpstr>Introduction </vt:lpstr>
      <vt:lpstr>Objective</vt:lpstr>
      <vt:lpstr>Technology used</vt:lpstr>
      <vt:lpstr>DESIGN</vt:lpstr>
      <vt:lpstr>DESIGN</vt:lpstr>
      <vt:lpstr>Screenshots </vt:lpstr>
      <vt:lpstr>Outcome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Dell</cp:lastModifiedBy>
  <cp:revision>5</cp:revision>
  <dcterms:created xsi:type="dcterms:W3CDTF">2022-05-17T08:03:18Z</dcterms:created>
  <dcterms:modified xsi:type="dcterms:W3CDTF">2022-11-16T14:58:43Z</dcterms:modified>
</cp:coreProperties>
</file>

<file path=docProps/thumbnail.jpeg>
</file>